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9" r:id="rId3"/>
    <p:sldId id="310" r:id="rId4"/>
    <p:sldId id="312" r:id="rId5"/>
    <p:sldId id="338" r:id="rId6"/>
    <p:sldId id="314" r:id="rId7"/>
    <p:sldId id="317" r:id="rId8"/>
    <p:sldId id="318" r:id="rId9"/>
    <p:sldId id="319" r:id="rId10"/>
    <p:sldId id="32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4B4446-483E-4447-ADFB-DB06AC3808A0}">
          <p14:sldIdLst>
            <p14:sldId id="286"/>
            <p14:sldId id="289"/>
            <p14:sldId id="310"/>
            <p14:sldId id="312"/>
            <p14:sldId id="338"/>
            <p14:sldId id="314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2A1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7440" autoAdjust="0"/>
  </p:normalViewPr>
  <p:slideViewPr>
    <p:cSldViewPr snapToGrid="0">
      <p:cViewPr varScale="1">
        <p:scale>
          <a:sx n="117" d="100"/>
          <a:sy n="117" d="100"/>
        </p:scale>
        <p:origin x="557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389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019AF4-4DCB-6A3A-D9E1-F36BB1A7BA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1868E8-A567-88E3-DAB9-AFD4EAA991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8636A-E79C-498C-B0D7-8DEF8031A4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12F0E9-FBDB-4D3E-7F61-6587EC6E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A2322-7F59-849E-4224-0ACFF8A2F3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EF10A-F4F4-4BDA-AE67-D7D136CC9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4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D541-32A9-40CB-BE8C-741BDC2AD3D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9E85-8108-418D-8D3D-9654D133A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9E85-8108-418D-8D3D-9654D133A2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7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- Безопасный тру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062" y="2405576"/>
            <a:ext cx="3724603" cy="851095"/>
          </a:xfrm>
        </p:spPr>
        <p:txBody>
          <a:bodyPr anchor="t"/>
          <a:lstStyle>
            <a:lvl1pPr algn="l">
              <a:lnSpc>
                <a:spcPts val="3000"/>
              </a:lnSpc>
              <a:defRPr sz="3200" b="1" i="0" spc="-60" baseline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«Казцинк» сегодня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CA6407-2EB4-7A2A-8535-195526D9E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333" r="12333"/>
          <a:stretch/>
        </p:blipFill>
        <p:spPr>
          <a:xfrm>
            <a:off x="175659" y="262843"/>
            <a:ext cx="1291895" cy="965522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человек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C5F88F29-09A5-3540-D7AE-134A5C160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230687" y="0"/>
            <a:ext cx="7961313" cy="685800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E0C6BD51-1CE4-C790-00AD-7FFEE06AA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11040" r="-19" b="4991"/>
          <a:stretch/>
        </p:blipFill>
        <p:spPr>
          <a:xfrm>
            <a:off x="4449652" y="0"/>
            <a:ext cx="7742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D823-CE1B-4628-8DBA-CB51187D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6630-65FE-48F5-AAFE-A3CD0D4F7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0FAB4-79F2-4027-B62C-00F51741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B05E-C333-447F-BC2F-A25B1A2F48CD}" type="datetime1">
              <a:rPr lang="ru-RU" smtClean="0"/>
              <a:t>29.10.2025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6B2F-D730-404D-83C1-BD4BBB0C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"Казцинк" сегодня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282DC-83EF-4F7D-BF07-7EC35459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AA07-A4EE-48A0-8A75-86CF7FF4885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149C4E-B713-CA46-8E53-B6B9560BD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310744"/>
            <a:ext cx="4713288" cy="586509"/>
          </a:xfrm>
        </p:spPr>
        <p:txBody>
          <a:bodyPr/>
          <a:lstStyle>
            <a:lvl1pPr>
              <a:spcBef>
                <a:spcPts val="0"/>
              </a:spcBef>
              <a:defRPr sz="2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4036B-5E60-8434-8EDB-62077C6D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8" y="478136"/>
            <a:ext cx="10860508" cy="7384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ru-RU" dirty="0"/>
              <a:t>Заголовок 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5CF1A5-917D-AD65-1679-420B91FC5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524" y="1887796"/>
            <a:ext cx="5661076" cy="4468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2889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465137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527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66040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A4C4C-EE6F-D056-4019-A11FF2268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560" y="6450521"/>
            <a:ext cx="2743200" cy="2146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DDB8062-6B21-4279-9368-FE035A6F9882}" type="datetime1">
              <a:rPr lang="ru-RU" smtClean="0"/>
              <a:t>29.10.2025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B6130-56AC-23F4-E7DC-8A9C26CB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526" y="237174"/>
            <a:ext cx="4114800" cy="1917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ru-RU">
                <a:solidFill>
                  <a:srgbClr val="000000"/>
                </a:solidFill>
              </a:rPr>
              <a:t>"Казцинк" сегодня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AA399-A77D-AB71-01F2-86FA8020D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8646" y="265040"/>
            <a:ext cx="753794" cy="18358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804FC1-6894-452E-A088-34194060FE4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 descr="Изображение выглядит как круг, Графика, искусство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5C43CCB-9371-C8A4-2860-FD43B47E06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5" y="6266122"/>
            <a:ext cx="487651" cy="3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92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5137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27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60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9" Type="http://schemas.openxmlformats.org/officeDocument/2006/relationships/image" Target="../media/image48.jpeg"/><Relationship Id="rId21" Type="http://schemas.openxmlformats.org/officeDocument/2006/relationships/image" Target="../media/image30.png"/><Relationship Id="rId34" Type="http://schemas.openxmlformats.org/officeDocument/2006/relationships/image" Target="../media/image43.jpeg"/><Relationship Id="rId42" Type="http://schemas.openxmlformats.org/officeDocument/2006/relationships/image" Target="../media/image5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32" Type="http://schemas.openxmlformats.org/officeDocument/2006/relationships/image" Target="../media/image41.jpeg"/><Relationship Id="rId37" Type="http://schemas.openxmlformats.org/officeDocument/2006/relationships/image" Target="../media/image46.jpeg"/><Relationship Id="rId40" Type="http://schemas.openxmlformats.org/officeDocument/2006/relationships/image" Target="../media/image49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svg"/><Relationship Id="rId36" Type="http://schemas.openxmlformats.org/officeDocument/2006/relationships/image" Target="../media/image45.jpe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31" Type="http://schemas.openxmlformats.org/officeDocument/2006/relationships/image" Target="../media/image40.jpeg"/><Relationship Id="rId44" Type="http://schemas.openxmlformats.org/officeDocument/2006/relationships/image" Target="../media/image53.jpe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png"/><Relationship Id="rId30" Type="http://schemas.openxmlformats.org/officeDocument/2006/relationships/image" Target="../media/image39.svg"/><Relationship Id="rId35" Type="http://schemas.openxmlformats.org/officeDocument/2006/relationships/image" Target="../media/image44.jpeg"/><Relationship Id="rId43" Type="http://schemas.openxmlformats.org/officeDocument/2006/relationships/image" Target="../media/image52.jpeg"/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jpeg"/><Relationship Id="rId38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2D6ED-0FBF-4D71-BA17-D5063DAC4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/>
              <a:t>«Казцинк»</a:t>
            </a:r>
            <a:br>
              <a:rPr lang="kk-KZ" dirty="0"/>
            </a:br>
            <a:r>
              <a:rPr lang="kk-KZ" dirty="0"/>
              <a:t>сегодня</a:t>
            </a:r>
          </a:p>
        </p:txBody>
      </p:sp>
    </p:spTree>
    <p:extLst>
      <p:ext uri="{BB962C8B-B14F-4D97-AF65-F5344CB8AC3E}">
        <p14:creationId xmlns:p14="http://schemas.microsoft.com/office/powerpoint/2010/main" val="288004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железная дорога, на открытом воздухе, железнодорожное полотно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E101F0A2-7511-163C-6D19-766BBF274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000" y="3528144"/>
            <a:ext cx="1717200" cy="934086"/>
          </a:xfrm>
          <a:prstGeom prst="rect">
            <a:avLst/>
          </a:prstGeom>
        </p:spPr>
      </p:pic>
      <p:pic>
        <p:nvPicPr>
          <p:cNvPr id="8" name="Рисунок 7" descr="Изображение выглядит как на открытом воздухе, сцена, дамб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CD4850AF-3D58-604C-3143-5BB3FC1B2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991" y="1292889"/>
            <a:ext cx="1716211" cy="925740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343B8AFE-66D2-A512-CB5F-2321AA66C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00" y="1292889"/>
            <a:ext cx="1857147" cy="925740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  <a:cs typeface="Calibri" panose="020F0502020204030204" pitchFamily="34" charset="0"/>
              </a:rPr>
              <a:t>Энергетический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  <a:cs typeface="Calibri" panose="020F0502020204030204" pitchFamily="34" charset="0"/>
              </a:rPr>
              <a:t>комплекс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BF198DF-6FAE-5F83-44A3-A5765169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78" y="3528144"/>
            <a:ext cx="1849769" cy="928922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sz="1300" b="1" dirty="0">
                <a:solidFill>
                  <a:srgbClr val="FFFFFF"/>
                </a:solidFill>
                <a:cs typeface="Calibri" panose="020F0502020204030204" pitchFamily="34" charset="0"/>
              </a:rPr>
              <a:t>Перевозки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0D70F28-6709-ED36-F344-A11470AA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938" y="1296070"/>
            <a:ext cx="7925062" cy="92574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ctr" anchorCtr="0"/>
          <a:lstStyle/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БГЭК</a:t>
            </a:r>
          </a:p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Производство электроэнергии - 2,5 млрд. кВтч в год  </a:t>
            </a:r>
          </a:p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Собственная энергетическая сеть ТОО «Казцинк» - 903 км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48F27C7-6C1A-688E-0C00-EC08B4F4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938" y="3528144"/>
            <a:ext cx="7925062" cy="928922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ctr" anchorCtr="0"/>
          <a:lstStyle/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Железнодорожные и автомобильные перевозки</a:t>
            </a:r>
          </a:p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114 км железнодорожных путей, 28 локомотивов, 1172 полувагонов и вагонов-цистерн.</a:t>
            </a:r>
          </a:p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Свыше 500 автотранспортных средств.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Вспомогательное производство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6C1B3CF9-27F7-08B4-29C4-1EDF33B5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  <p:pic>
        <p:nvPicPr>
          <p:cNvPr id="4" name="Рисунок 3" descr="Изображение выглядит как одежда, человек, Синий воротничок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AB75D708-77D3-4D57-8F31-A06CD128BA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000" y="2410857"/>
            <a:ext cx="1717200" cy="9289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4E2BE7-2AD1-09EC-9B35-D2FDB021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78" y="2410857"/>
            <a:ext cx="1849769" cy="928922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  <a:cs typeface="Calibri" panose="020F0502020204030204" pitchFamily="34" charset="0"/>
              </a:rPr>
              <a:t>ПК «Казцинкмаш»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35AD84-7C92-382E-AA22-6B789940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938" y="2410857"/>
            <a:ext cx="7927658" cy="928922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ctr" anchorCtr="0"/>
          <a:lstStyle/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Собственные мощности по изготовлению технологического оборудования и запасных частей и проведению капитального ремонта оборудования, способствующие сокращению капитальных и операционных затрат Группы.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8934FCE-35C5-6E71-4DBD-CB6CF910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035" y="4648980"/>
            <a:ext cx="7927658" cy="925738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ctr" anchorCtr="0"/>
          <a:lstStyle/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Предоставление услуг по организации отдыха и занятий спортом работникам ТОО «Казцинк», членам их семей и населению.</a:t>
            </a:r>
          </a:p>
        </p:txBody>
      </p:sp>
      <p:pic>
        <p:nvPicPr>
          <p:cNvPr id="20" name="Рисунок 19" descr="Изображение выглядит как человек, одежда, в помещении, люди&#10;&#10;Автоматически созданное описание">
            <a:extLst>
              <a:ext uri="{FF2B5EF4-FFF2-40B4-BE49-F238E27FC236}">
                <a16:creationId xmlns:a16="http://schemas.microsoft.com/office/drawing/2014/main" id="{26B73A6A-13AC-EDEB-DB55-118D296FD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971" y="4645431"/>
            <a:ext cx="1717200" cy="925738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83640F1A-FE7B-D33B-BC31-4AFF63CCA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00" y="4648980"/>
            <a:ext cx="1857144" cy="925739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  <a:cs typeface="Calibri" panose="020F0502020204030204" pitchFamily="34" charset="0"/>
              </a:rPr>
              <a:t>Комплекс досуга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186595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6BB85880-67C8-E4D1-A031-17FCDA3B5E55}"/>
              </a:ext>
            </a:extLst>
          </p:cNvPr>
          <p:cNvSpPr/>
          <p:nvPr/>
        </p:nvSpPr>
        <p:spPr>
          <a:xfrm>
            <a:off x="4480560" y="1873430"/>
            <a:ext cx="7421944" cy="4266420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23" name="Рисунок 22" descr="Изображение выглядит как одежда, человек, обувь, завод&#10;&#10;Автоматически созданное описание">
            <a:extLst>
              <a:ext uri="{FF2B5EF4-FFF2-40B4-BE49-F238E27FC236}">
                <a16:creationId xmlns:a16="http://schemas.microsoft.com/office/drawing/2014/main" id="{00555850-3406-4BE6-5724-4203935DA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8356254" y="2119381"/>
            <a:ext cx="3257881" cy="2609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Крупный интегрированный производитель металла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0CC7868-0321-B0AA-3609-DD8AF0066340}"/>
              </a:ext>
            </a:extLst>
          </p:cNvPr>
          <p:cNvSpPr/>
          <p:nvPr/>
        </p:nvSpPr>
        <p:spPr>
          <a:xfrm>
            <a:off x="288138" y="1866899"/>
            <a:ext cx="3942550" cy="4266420"/>
          </a:xfrm>
          <a:prstGeom prst="rect">
            <a:avLst/>
          </a:prstGeom>
          <a:solidFill>
            <a:srgbClr val="3572A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38D6AF-4D9B-1F4E-D5BF-2544375D5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098" y="2119381"/>
            <a:ext cx="629245" cy="6292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ACD964-B3A1-B724-CA84-C3D8BAF6E3C7}"/>
              </a:ext>
            </a:extLst>
          </p:cNvPr>
          <p:cNvSpPr txBox="1"/>
          <p:nvPr/>
        </p:nvSpPr>
        <p:spPr>
          <a:xfrm>
            <a:off x="4713518" y="2119382"/>
            <a:ext cx="3527512" cy="215443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prstClr val="black"/>
                </a:solidFill>
                <a:cs typeface="Calibri" panose="020F0502020204030204" pitchFamily="34" charset="0"/>
              </a:rPr>
              <a:t>ТОО «Казцинк» является крупным, полностью интегрированным производителем цинка с большой долей выпускаемой меди, драгоценных металлов и свинца. Основные производства ТОО «Казцинк» расположены в шести населенных пунктах Казахстана. На них трудятся около 29 тыс. человек, занятые в горном, металлургическом и аффинажном производствах, а также на объектах электроэнергетики и машиностроения.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E8DF34-7856-D95F-D796-CBBFEFD6CA28}"/>
              </a:ext>
            </a:extLst>
          </p:cNvPr>
          <p:cNvSpPr txBox="1"/>
          <p:nvPr/>
        </p:nvSpPr>
        <p:spPr>
          <a:xfrm>
            <a:off x="531221" y="3324856"/>
            <a:ext cx="3446419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ru-RU" sz="1400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Создание устойчивой ценности для наших акционеров, работников, партнеров и общества через поступательный прогресс и рациональное использование природных ресурсов с минимальным риском для общества, окружающей среды и здоровья людей.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75067-9A88-19EB-C4AA-BE92A2F9182F}"/>
              </a:ext>
            </a:extLst>
          </p:cNvPr>
          <p:cNvSpPr txBox="1"/>
          <p:nvPr/>
        </p:nvSpPr>
        <p:spPr>
          <a:xfrm>
            <a:off x="514098" y="2869067"/>
            <a:ext cx="2602667" cy="430887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cs typeface="Calibri" panose="020F0502020204030204" pitchFamily="34" charset="0"/>
              </a:rPr>
              <a:t>Миссия: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8BC084-3A96-8908-47F0-BEC547F3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3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12">
            <a:extLst>
              <a:ext uri="{FF2B5EF4-FFF2-40B4-BE49-F238E27FC236}">
                <a16:creationId xmlns:a16="http://schemas.microsoft.com/office/drawing/2014/main" id="{0F7061C6-69E3-926D-FA7F-FFF13A985136}"/>
              </a:ext>
            </a:extLst>
          </p:cNvPr>
          <p:cNvSpPr/>
          <p:nvPr/>
        </p:nvSpPr>
        <p:spPr>
          <a:xfrm>
            <a:off x="289217" y="1593971"/>
            <a:ext cx="2859631" cy="1630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1400" dirty="0">
                <a:solidFill>
                  <a:srgbClr val="3572A1"/>
                </a:solidFill>
                <a:latin typeface="+mn-lt"/>
                <a:cs typeface="Calibri" panose="020F0502020204030204" pitchFamily="34" charset="0"/>
              </a:rPr>
              <a:t>АО «Казцинк» было основано 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в рамках слияния трех основных компаний по производству цветных металлов: 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Усть-Каменогорского свинцово-цинкового комбината, 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Лениногорского полиметаллического комбината (г. Риддер) и 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Зыряновского свинцового комбината (г. Алтай).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История ТОО «Казцинк»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AD5AD-FED1-ECFD-6AA9-76C602780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349" y="2625277"/>
            <a:ext cx="9950501" cy="2143559"/>
          </a:xfrm>
          <a:prstGeom prst="rect">
            <a:avLst/>
          </a:prstGeom>
        </p:spPr>
      </p:pic>
      <p:sp>
        <p:nvSpPr>
          <p:cNvPr id="7" name="Shape 927">
            <a:extLst>
              <a:ext uri="{FF2B5EF4-FFF2-40B4-BE49-F238E27FC236}">
                <a16:creationId xmlns:a16="http://schemas.microsoft.com/office/drawing/2014/main" id="{1270D347-2015-1DC7-EFFE-5A62BEF287FF}"/>
              </a:ext>
            </a:extLst>
          </p:cNvPr>
          <p:cNvSpPr/>
          <p:nvPr/>
        </p:nvSpPr>
        <p:spPr>
          <a:xfrm>
            <a:off x="986722" y="3453062"/>
            <a:ext cx="403200" cy="402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3572A1"/>
          </a:solidFill>
          <a:ln w="3175">
            <a:noFill/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AFAA"/>
              </a:solidFill>
            </a:endParaRPr>
          </a:p>
        </p:txBody>
      </p:sp>
      <p:sp>
        <p:nvSpPr>
          <p:cNvPr id="9" name="Shape 927">
            <a:extLst>
              <a:ext uri="{FF2B5EF4-FFF2-40B4-BE49-F238E27FC236}">
                <a16:creationId xmlns:a16="http://schemas.microsoft.com/office/drawing/2014/main" id="{DD39D043-76DB-B78F-258D-B37FC7927C65}"/>
              </a:ext>
            </a:extLst>
          </p:cNvPr>
          <p:cNvSpPr/>
          <p:nvPr/>
        </p:nvSpPr>
        <p:spPr>
          <a:xfrm>
            <a:off x="2570898" y="4479881"/>
            <a:ext cx="324000" cy="3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3572A1"/>
          </a:solidFill>
          <a:ln w="3175">
            <a:noFill/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lang="ru-RU" dirty="0">
              <a:solidFill>
                <a:srgbClr val="00AFAA"/>
              </a:solidFill>
            </a:endParaRPr>
          </a:p>
        </p:txBody>
      </p:sp>
      <p:sp>
        <p:nvSpPr>
          <p:cNvPr id="10" name="Shape 912">
            <a:extLst>
              <a:ext uri="{FF2B5EF4-FFF2-40B4-BE49-F238E27FC236}">
                <a16:creationId xmlns:a16="http://schemas.microsoft.com/office/drawing/2014/main" id="{98FF620D-FE35-D6F8-E0C4-ACC95F636072}"/>
              </a:ext>
            </a:extLst>
          </p:cNvPr>
          <p:cNvSpPr/>
          <p:nvPr/>
        </p:nvSpPr>
        <p:spPr>
          <a:xfrm>
            <a:off x="1864520" y="4939703"/>
            <a:ext cx="1778794" cy="13152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1400" dirty="0">
                <a:solidFill>
                  <a:srgbClr val="3572A1"/>
                </a:solidFill>
                <a:latin typeface="+mn-lt"/>
                <a:cs typeface="Calibri" panose="020F0502020204030204" pitchFamily="34" charset="0"/>
              </a:rPr>
              <a:t>Малеевский рудник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Ввод в эксплуатацию самого крупного подземного рудника ТОО «Казцинк».  Один из самых передовых рудников в отрасли.</a:t>
            </a:r>
          </a:p>
        </p:txBody>
      </p:sp>
      <p:sp>
        <p:nvSpPr>
          <p:cNvPr id="11" name="Shape 912">
            <a:extLst>
              <a:ext uri="{FF2B5EF4-FFF2-40B4-BE49-F238E27FC236}">
                <a16:creationId xmlns:a16="http://schemas.microsoft.com/office/drawing/2014/main" id="{E4362A52-4E7E-1495-0AE1-89CE0D739547}"/>
              </a:ext>
            </a:extLst>
          </p:cNvPr>
          <p:cNvSpPr/>
          <p:nvPr/>
        </p:nvSpPr>
        <p:spPr>
          <a:xfrm>
            <a:off x="3328987" y="1599938"/>
            <a:ext cx="3142151" cy="12964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1400" dirty="0">
                <a:solidFill>
                  <a:srgbClr val="3572A1"/>
                </a:solidFill>
                <a:latin typeface="+mn-lt"/>
                <a:cs typeface="Calibri" panose="020F0502020204030204" pitchFamily="34" charset="0"/>
              </a:rPr>
              <a:t>Приобретение Васильковского месторождения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Завершилось приобретение контрольного пакета акций в крупнейшем месторождении золота в Казахстане.</a:t>
            </a:r>
          </a:p>
        </p:txBody>
      </p:sp>
      <p:sp>
        <p:nvSpPr>
          <p:cNvPr id="12" name="Shape 912">
            <a:extLst>
              <a:ext uri="{FF2B5EF4-FFF2-40B4-BE49-F238E27FC236}">
                <a16:creationId xmlns:a16="http://schemas.microsoft.com/office/drawing/2014/main" id="{B73BBDAF-2E3F-DB9E-C1CF-73804F558777}"/>
              </a:ext>
            </a:extLst>
          </p:cNvPr>
          <p:cNvSpPr/>
          <p:nvPr/>
        </p:nvSpPr>
        <p:spPr>
          <a:xfrm>
            <a:off x="4914122" y="4939703"/>
            <a:ext cx="2186942" cy="14401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1400" dirty="0">
                <a:solidFill>
                  <a:srgbClr val="3572A1"/>
                </a:solidFill>
                <a:latin typeface="+mn-lt"/>
                <a:cs typeface="Calibri" panose="020F0502020204030204" pitchFamily="34" charset="0"/>
              </a:rPr>
              <a:t>Новая металлургия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Ввод в эксплуатацию нового Медного завода производительностью 70 тыс. т/год, ставшего частью технологической схемы УК МК.  </a:t>
            </a:r>
            <a:r>
              <a:rPr lang="ru-RU" sz="1100" dirty="0">
                <a:solidFill>
                  <a:schemeClr val="tx1"/>
                </a:solidFill>
                <a:latin typeface="+mn-lt"/>
              </a:rPr>
              <a:t>В 2012 г. на Свинцовом заводе была введена в эксплуатацию печь ISASMELT</a:t>
            </a:r>
            <a:r>
              <a:rPr lang="ru-RU" sz="1100" baseline="30000" dirty="0">
                <a:solidFill>
                  <a:schemeClr val="tx1"/>
                </a:solidFill>
                <a:latin typeface="+mn-lt"/>
              </a:rPr>
              <a:t>ТМ</a:t>
            </a:r>
            <a:r>
              <a:rPr lang="ru-RU" sz="1100" dirty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Shape 912">
            <a:extLst>
              <a:ext uri="{FF2B5EF4-FFF2-40B4-BE49-F238E27FC236}">
                <a16:creationId xmlns:a16="http://schemas.microsoft.com/office/drawing/2014/main" id="{2601ACB4-F097-FD91-C2B5-52BC85BA3761}"/>
              </a:ext>
            </a:extLst>
          </p:cNvPr>
          <p:cNvSpPr/>
          <p:nvPr/>
        </p:nvSpPr>
        <p:spPr>
          <a:xfrm>
            <a:off x="6579669" y="1599964"/>
            <a:ext cx="2275162" cy="1041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1400" dirty="0">
                <a:solidFill>
                  <a:srgbClr val="3572A1"/>
                </a:solidFill>
                <a:latin typeface="+mn-lt"/>
                <a:cs typeface="Calibri" panose="020F0502020204030204" pitchFamily="34" charset="0"/>
              </a:rPr>
              <a:t>Приобретение ЖГОК</a:t>
            </a:r>
            <a:r>
              <a:rPr lang="ru-RU" sz="1100" dirty="0">
                <a:solidFill>
                  <a:srgbClr val="3572A1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Создан на базе одного из самых перспективных месторождений цинка и свинца (2,6 млн. т и 1,0 млн. т соответственно). </a:t>
            </a:r>
          </a:p>
          <a:p>
            <a:endParaRPr sz="14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" name="Shape 912">
            <a:extLst>
              <a:ext uri="{FF2B5EF4-FFF2-40B4-BE49-F238E27FC236}">
                <a16:creationId xmlns:a16="http://schemas.microsoft.com/office/drawing/2014/main" id="{63F69CAE-0EE1-F23E-793D-7EC24B922EF5}"/>
              </a:ext>
            </a:extLst>
          </p:cNvPr>
          <p:cNvSpPr/>
          <p:nvPr/>
        </p:nvSpPr>
        <p:spPr>
          <a:xfrm>
            <a:off x="7909168" y="4939704"/>
            <a:ext cx="1860063" cy="830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Рядом с г. Риддер началась разработка Долинного месторождения (подземным способом).</a:t>
            </a:r>
          </a:p>
        </p:txBody>
      </p:sp>
      <p:sp>
        <p:nvSpPr>
          <p:cNvPr id="19" name="Shape 912">
            <a:extLst>
              <a:ext uri="{FF2B5EF4-FFF2-40B4-BE49-F238E27FC236}">
                <a16:creationId xmlns:a16="http://schemas.microsoft.com/office/drawing/2014/main" id="{62B8302E-C2BF-E7B7-7C15-6F6ADB8C11E0}"/>
              </a:ext>
            </a:extLst>
          </p:cNvPr>
          <p:cNvSpPr/>
          <p:nvPr/>
        </p:nvSpPr>
        <p:spPr>
          <a:xfrm>
            <a:off x="9340900" y="1592980"/>
            <a:ext cx="2633386" cy="11736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ru-RU" sz="1400" dirty="0">
                <a:solidFill>
                  <a:srgbClr val="3572A1"/>
                </a:solidFill>
                <a:latin typeface="+mn-lt"/>
                <a:cs typeface="Calibri" panose="020F0502020204030204" pitchFamily="34" charset="0"/>
              </a:rPr>
              <a:t>Жайремский проект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Ввод в эксплуатацию Обогатительной фабрики ЖГОК производительностью около 330 тыс. смт цинкового концентрата и 95 тыс. </a:t>
            </a:r>
            <a:r>
              <a:rPr lang="ru-RU" sz="11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смт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свинцового концентрата в год</a:t>
            </a:r>
          </a:p>
        </p:txBody>
      </p:sp>
      <p:sp>
        <p:nvSpPr>
          <p:cNvPr id="20" name="Shape 939">
            <a:extLst>
              <a:ext uri="{FF2B5EF4-FFF2-40B4-BE49-F238E27FC236}">
                <a16:creationId xmlns:a16="http://schemas.microsoft.com/office/drawing/2014/main" id="{9BD4FAC2-338A-0A5C-EBC3-5FDE7AC0B002}"/>
              </a:ext>
            </a:extLst>
          </p:cNvPr>
          <p:cNvSpPr/>
          <p:nvPr/>
        </p:nvSpPr>
        <p:spPr>
          <a:xfrm>
            <a:off x="10103295" y="3735231"/>
            <a:ext cx="1801905" cy="686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7093" tIns="27093" rIns="27093" bIns="27093" anchor="ctr"/>
          <a:lstStyle>
            <a:lvl1pPr algn="l" defTabSz="590133">
              <a:lnSpc>
                <a:spcPct val="93000"/>
              </a:lnSpc>
              <a:tabLst>
                <a:tab pos="927100" algn="l"/>
                <a:tab pos="1866900" algn="l"/>
              </a:tabLst>
              <a:defRPr sz="10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ru-RU" sz="1400" b="1" dirty="0">
                <a:solidFill>
                  <a:srgbClr val="00AFAA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Shape 927">
            <a:extLst>
              <a:ext uri="{FF2B5EF4-FFF2-40B4-BE49-F238E27FC236}">
                <a16:creationId xmlns:a16="http://schemas.microsoft.com/office/drawing/2014/main" id="{9D426998-E340-C54E-AFEF-CD53C76D04A3}"/>
              </a:ext>
            </a:extLst>
          </p:cNvPr>
          <p:cNvSpPr/>
          <p:nvPr/>
        </p:nvSpPr>
        <p:spPr>
          <a:xfrm>
            <a:off x="4046377" y="2596012"/>
            <a:ext cx="324000" cy="3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3572A1"/>
          </a:solidFill>
          <a:ln w="3175">
            <a:noFill/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AFAA"/>
              </a:solidFill>
            </a:endParaRPr>
          </a:p>
        </p:txBody>
      </p:sp>
      <p:sp>
        <p:nvSpPr>
          <p:cNvPr id="25" name="Shape 927">
            <a:extLst>
              <a:ext uri="{FF2B5EF4-FFF2-40B4-BE49-F238E27FC236}">
                <a16:creationId xmlns:a16="http://schemas.microsoft.com/office/drawing/2014/main" id="{C8C8E71B-40A8-E1E3-023B-AD7B42F618D5}"/>
              </a:ext>
            </a:extLst>
          </p:cNvPr>
          <p:cNvSpPr/>
          <p:nvPr/>
        </p:nvSpPr>
        <p:spPr>
          <a:xfrm>
            <a:off x="5601971" y="4472286"/>
            <a:ext cx="324000" cy="3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3572A1"/>
          </a:solidFill>
          <a:ln w="3175">
            <a:noFill/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AFAA"/>
              </a:solidFill>
            </a:endParaRPr>
          </a:p>
        </p:txBody>
      </p:sp>
      <p:sp>
        <p:nvSpPr>
          <p:cNvPr id="26" name="Shape 927">
            <a:extLst>
              <a:ext uri="{FF2B5EF4-FFF2-40B4-BE49-F238E27FC236}">
                <a16:creationId xmlns:a16="http://schemas.microsoft.com/office/drawing/2014/main" id="{38DAE421-DCB0-BC38-DB9F-916D4350E850}"/>
              </a:ext>
            </a:extLst>
          </p:cNvPr>
          <p:cNvSpPr/>
          <p:nvPr/>
        </p:nvSpPr>
        <p:spPr>
          <a:xfrm>
            <a:off x="7101064" y="2589821"/>
            <a:ext cx="324000" cy="3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3572A1"/>
          </a:solidFill>
          <a:ln w="3175">
            <a:noFill/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AFAA"/>
              </a:solidFill>
            </a:endParaRPr>
          </a:p>
        </p:txBody>
      </p:sp>
      <p:sp>
        <p:nvSpPr>
          <p:cNvPr id="27" name="Shape 927">
            <a:extLst>
              <a:ext uri="{FF2B5EF4-FFF2-40B4-BE49-F238E27FC236}">
                <a16:creationId xmlns:a16="http://schemas.microsoft.com/office/drawing/2014/main" id="{F094672D-6844-33FA-D22F-C2C19D158BF5}"/>
              </a:ext>
            </a:extLst>
          </p:cNvPr>
          <p:cNvSpPr/>
          <p:nvPr/>
        </p:nvSpPr>
        <p:spPr>
          <a:xfrm>
            <a:off x="8626743" y="4479881"/>
            <a:ext cx="324000" cy="3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3572A1"/>
          </a:solidFill>
          <a:ln w="3175">
            <a:noFill/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AFAA"/>
              </a:solidFill>
            </a:endParaRPr>
          </a:p>
        </p:txBody>
      </p:sp>
      <p:sp>
        <p:nvSpPr>
          <p:cNvPr id="28" name="Shape 927">
            <a:extLst>
              <a:ext uri="{FF2B5EF4-FFF2-40B4-BE49-F238E27FC236}">
                <a16:creationId xmlns:a16="http://schemas.microsoft.com/office/drawing/2014/main" id="{DACD79CF-BFB4-A941-E6C0-598407E92AB1}"/>
              </a:ext>
            </a:extLst>
          </p:cNvPr>
          <p:cNvSpPr/>
          <p:nvPr/>
        </p:nvSpPr>
        <p:spPr>
          <a:xfrm>
            <a:off x="10137025" y="2596012"/>
            <a:ext cx="324000" cy="3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3572A1"/>
          </a:solidFill>
          <a:ln w="3175">
            <a:noFill/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AFAA"/>
              </a:solidFill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22F61E28-3EA5-EDD3-351E-6FE25FA59ACD}"/>
              </a:ext>
            </a:extLst>
          </p:cNvPr>
          <p:cNvSpPr/>
          <p:nvPr/>
        </p:nvSpPr>
        <p:spPr>
          <a:xfrm>
            <a:off x="842324" y="3123899"/>
            <a:ext cx="7604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dirty="0">
                <a:ln w="0"/>
                <a:solidFill>
                  <a:srgbClr val="3572A1"/>
                </a:solidFill>
              </a:rPr>
              <a:t>1997 г.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4C288722-0E02-2595-8C24-00F9C183F2B8}"/>
              </a:ext>
            </a:extLst>
          </p:cNvPr>
          <p:cNvSpPr/>
          <p:nvPr/>
        </p:nvSpPr>
        <p:spPr>
          <a:xfrm>
            <a:off x="2388383" y="4177827"/>
            <a:ext cx="760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dirty="0">
                <a:ln w="0"/>
                <a:solidFill>
                  <a:srgbClr val="3572A1"/>
                </a:solidFill>
              </a:rPr>
              <a:t>2000 г.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87EDB17-335C-5ED2-9E71-6D2B33FDEFBE}"/>
              </a:ext>
            </a:extLst>
          </p:cNvPr>
          <p:cNvSpPr/>
          <p:nvPr/>
        </p:nvSpPr>
        <p:spPr>
          <a:xfrm>
            <a:off x="3887871" y="2877945"/>
            <a:ext cx="760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dirty="0">
                <a:ln w="0"/>
                <a:solidFill>
                  <a:srgbClr val="3572A1"/>
                </a:solidFill>
              </a:rPr>
              <a:t>2010 г.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268AE5CE-69BD-69BA-E58D-07C2FE97B55A}"/>
              </a:ext>
            </a:extLst>
          </p:cNvPr>
          <p:cNvSpPr/>
          <p:nvPr/>
        </p:nvSpPr>
        <p:spPr>
          <a:xfrm>
            <a:off x="5115846" y="4141327"/>
            <a:ext cx="13102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dirty="0">
                <a:ln w="0"/>
                <a:solidFill>
                  <a:srgbClr val="3572A1"/>
                </a:solidFill>
              </a:rPr>
              <a:t>2011-2012 гг.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F84D1576-DA51-6033-9FA4-23EEE3AF2EA1}"/>
              </a:ext>
            </a:extLst>
          </p:cNvPr>
          <p:cNvSpPr/>
          <p:nvPr/>
        </p:nvSpPr>
        <p:spPr>
          <a:xfrm>
            <a:off x="6929800" y="2913821"/>
            <a:ext cx="760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dirty="0">
                <a:ln w="0"/>
                <a:solidFill>
                  <a:srgbClr val="3572A1"/>
                </a:solidFill>
              </a:rPr>
              <a:t>2014 г.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7947F4EA-0AE9-2CBF-CFFB-2747A05BCBA6}"/>
              </a:ext>
            </a:extLst>
          </p:cNvPr>
          <p:cNvSpPr/>
          <p:nvPr/>
        </p:nvSpPr>
        <p:spPr>
          <a:xfrm>
            <a:off x="8458966" y="4177827"/>
            <a:ext cx="760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dirty="0">
                <a:ln w="0"/>
                <a:solidFill>
                  <a:srgbClr val="3572A1"/>
                </a:solidFill>
              </a:rPr>
              <a:t>2016 г.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241C5B1-51CA-BCDE-351A-820FEEE0FF1C}"/>
              </a:ext>
            </a:extLst>
          </p:cNvPr>
          <p:cNvSpPr/>
          <p:nvPr/>
        </p:nvSpPr>
        <p:spPr>
          <a:xfrm>
            <a:off x="9643877" y="2937452"/>
            <a:ext cx="13102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dirty="0">
                <a:ln w="0"/>
                <a:solidFill>
                  <a:srgbClr val="3572A1"/>
                </a:solidFill>
              </a:rPr>
              <a:t>2021-2023 гг.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CAA635-542F-CC7D-E5A9-176E3EC7F7F2}"/>
              </a:ext>
            </a:extLst>
          </p:cNvPr>
          <p:cNvSpPr txBox="1"/>
          <p:nvPr/>
        </p:nvSpPr>
        <p:spPr>
          <a:xfrm>
            <a:off x="10170630" y="3937839"/>
            <a:ext cx="1685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3572A1"/>
                </a:solidFill>
              </a:rPr>
              <a:t>Создание устойчивой ценности </a:t>
            </a:r>
          </a:p>
        </p:txBody>
      </p:sp>
      <p:sp>
        <p:nvSpPr>
          <p:cNvPr id="37" name="Isosceles Triangle 12">
            <a:extLst>
              <a:ext uri="{FF2B5EF4-FFF2-40B4-BE49-F238E27FC236}">
                <a16:creationId xmlns:a16="http://schemas.microsoft.com/office/drawing/2014/main" id="{C46A202C-5DDD-5C43-2D02-4BED1E31A6BA}"/>
              </a:ext>
            </a:extLst>
          </p:cNvPr>
          <p:cNvSpPr/>
          <p:nvPr/>
        </p:nvSpPr>
        <p:spPr>
          <a:xfrm rot="10800000">
            <a:off x="10786126" y="3666809"/>
            <a:ext cx="454029" cy="263159"/>
          </a:xfrm>
          <a:prstGeom prst="triangle">
            <a:avLst/>
          </a:prstGeom>
          <a:solidFill>
            <a:srgbClr val="35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8219B30A-D2A6-D6BD-4FED-7B123267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4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Производственные площадки ТОО «Казцинк»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FA6B1E-95A7-DE74-3FBD-CAB1DA597DF0}"/>
              </a:ext>
            </a:extLst>
          </p:cNvPr>
          <p:cNvSpPr txBox="1"/>
          <p:nvPr/>
        </p:nvSpPr>
        <p:spPr>
          <a:xfrm>
            <a:off x="6302358" y="4310742"/>
            <a:ext cx="5602842" cy="1844570"/>
          </a:xfrm>
          <a:prstGeom prst="rect">
            <a:avLst/>
          </a:prstGeom>
          <a:solidFill>
            <a:schemeClr val="bg2"/>
          </a:solidFill>
        </p:spPr>
        <p:txBody>
          <a:bodyPr wrap="square" bIns="360000" numCol="1" rtlCol="0">
            <a:noAutofit/>
          </a:bodyPr>
          <a:lstStyle/>
          <a:p>
            <a:r>
              <a:rPr lang="ru-RU" sz="1100" dirty="0">
                <a:cs typeface="Calibri" panose="020F0502020204030204" pitchFamily="34" charset="0"/>
              </a:rPr>
              <a:t>Вспомогательные цеха ТОО «Казцинк» оказывают основным производственным подразделениям следующие виды услуг: </a:t>
            </a:r>
          </a:p>
          <a:p>
            <a:endParaRPr lang="en-US" sz="11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cs typeface="Calibri" panose="020F0502020204030204" pitchFamily="34" charset="0"/>
              </a:rPr>
              <a:t>транспортные услуги;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cs typeface="Calibri" panose="020F0502020204030204" pitchFamily="34" charset="0"/>
              </a:rPr>
              <a:t>производство и распределение электроэнергии;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cs typeface="Calibri" panose="020F0502020204030204" pitchFamily="34" charset="0"/>
              </a:rPr>
              <a:t>услуги в области информационных технологий;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cs typeface="Calibri" panose="020F0502020204030204" pitchFamily="34" charset="0"/>
              </a:rPr>
              <a:t>машиностроение;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cs typeface="Calibri" panose="020F0502020204030204" pitchFamily="34" charset="0"/>
              </a:rPr>
              <a:t>услуги технической диагностики оборудования и конструкций</a:t>
            </a:r>
          </a:p>
        </p:txBody>
      </p:sp>
      <p:graphicFrame>
        <p:nvGraphicFramePr>
          <p:cNvPr id="56" name="Table 1">
            <a:extLst>
              <a:ext uri="{FF2B5EF4-FFF2-40B4-BE49-F238E27FC236}">
                <a16:creationId xmlns:a16="http://schemas.microsoft.com/office/drawing/2014/main" id="{D158CA17-A6B2-3493-88E0-730755A6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85887"/>
              </p:ext>
            </p:extLst>
          </p:nvPr>
        </p:nvGraphicFramePr>
        <p:xfrm>
          <a:off x="288179" y="1438324"/>
          <a:ext cx="5915855" cy="2364028"/>
        </p:xfrm>
        <a:graphic>
          <a:graphicData uri="http://schemas.openxmlformats.org/drawingml/2006/table">
            <a:tbl>
              <a:tblPr firstRow="1">
                <a:tableStyleId>{E8034E78-7F5D-4C2E-B375-FC64B27BC917}</a:tableStyleId>
              </a:tblPr>
              <a:tblGrid>
                <a:gridCol w="307830">
                  <a:extLst>
                    <a:ext uri="{9D8B030D-6E8A-4147-A177-3AD203B41FA5}">
                      <a16:colId xmlns:a16="http://schemas.microsoft.com/office/drawing/2014/main" val="241744791"/>
                    </a:ext>
                  </a:extLst>
                </a:gridCol>
                <a:gridCol w="4300015">
                  <a:extLst>
                    <a:ext uri="{9D8B030D-6E8A-4147-A177-3AD203B41FA5}">
                      <a16:colId xmlns:a16="http://schemas.microsoft.com/office/drawing/2014/main" val="3700161923"/>
                    </a:ext>
                  </a:extLst>
                </a:gridCol>
                <a:gridCol w="1308010">
                  <a:extLst>
                    <a:ext uri="{9D8B030D-6E8A-4147-A177-3AD203B41FA5}">
                      <a16:colId xmlns:a16="http://schemas.microsoft.com/office/drawing/2014/main" val="515414910"/>
                    </a:ext>
                  </a:extLst>
                </a:gridCol>
              </a:tblGrid>
              <a:tr h="2238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Восточный регион </a:t>
                      </a:r>
                    </a:p>
                  </a:txBody>
                  <a:tcPr marL="7200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05789"/>
                  </a:ext>
                </a:extLst>
              </a:tr>
              <a:tr h="292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Металлургический комплекс (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Усть-Каменогорская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Риддерская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металлургические площадки)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Действующий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1432954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Восточно-Казахстанский горно-обогатительный комплекс (Риддер, Алтай)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Действующий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324110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Бухтарминский гидроэнергетический комплекс (производство электроэнергии)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Действующий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266887"/>
                  </a:ext>
                </a:extLst>
              </a:tr>
              <a:tr h="2238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Северный регион </a:t>
                      </a:r>
                    </a:p>
                  </a:txBody>
                  <a:tcPr marL="720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2654815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Altyntau Kokshetau (добыча и переработка золотосодержащей руды)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Действующий 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4881387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Шаймерден (добыча цинковой руды)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Действующий 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345207"/>
                  </a:ext>
                </a:extLst>
              </a:tr>
              <a:tr h="2238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Центральный регион </a:t>
                      </a:r>
                    </a:p>
                  </a:txBody>
                  <a:tcPr marL="720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06063817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Жайрем (ЖГОК) (добыча и переработка руды)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Выход на проектную мощность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454724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Узынжал (проект по добыче и переработке руды)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Геологоразведка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993638"/>
                  </a:ext>
                </a:extLst>
              </a:tr>
            </a:tbl>
          </a:graphicData>
        </a:graphic>
      </p:graphicFrame>
      <p:graphicFrame>
        <p:nvGraphicFramePr>
          <p:cNvPr id="57" name="Table 4">
            <a:extLst>
              <a:ext uri="{FF2B5EF4-FFF2-40B4-BE49-F238E27FC236}">
                <a16:creationId xmlns:a16="http://schemas.microsoft.com/office/drawing/2014/main" id="{9294D758-AD47-A535-C345-6E346BE59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7283"/>
              </p:ext>
            </p:extLst>
          </p:nvPr>
        </p:nvGraphicFramePr>
        <p:xfrm>
          <a:off x="286800" y="4310742"/>
          <a:ext cx="5918615" cy="1844570"/>
        </p:xfrm>
        <a:graphic>
          <a:graphicData uri="http://schemas.openxmlformats.org/drawingml/2006/table">
            <a:tbl>
              <a:tblPr firstRow="1">
                <a:tableStyleId>{E8034E78-7F5D-4C2E-B375-FC64B27BC917}</a:tableStyleId>
              </a:tblPr>
              <a:tblGrid>
                <a:gridCol w="2915933">
                  <a:extLst>
                    <a:ext uri="{9D8B030D-6E8A-4147-A177-3AD203B41FA5}">
                      <a16:colId xmlns:a16="http://schemas.microsoft.com/office/drawing/2014/main" val="4163679698"/>
                    </a:ext>
                  </a:extLst>
                </a:gridCol>
                <a:gridCol w="3002682">
                  <a:extLst>
                    <a:ext uri="{9D8B030D-6E8A-4147-A177-3AD203B41FA5}">
                      <a16:colId xmlns:a16="http://schemas.microsoft.com/office/drawing/2014/main" val="2728541535"/>
                    </a:ext>
                  </a:extLst>
                </a:gridCol>
              </a:tblGrid>
              <a:tr h="1844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Продукция</a:t>
                      </a:r>
                    </a:p>
                  </a:txBody>
                  <a:tcPr marL="72000" marR="6350" marT="6350" marB="0" anchor="ctr">
                    <a:solidFill>
                      <a:srgbClr val="3572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6764385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Профильная продукция</a:t>
                      </a:r>
                    </a:p>
                  </a:txBody>
                  <a:tcPr marL="14400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Побочные продукты</a:t>
                      </a:r>
                    </a:p>
                  </a:txBody>
                  <a:tcPr marL="14400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89099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Цинк</a:t>
                      </a:r>
                    </a:p>
                  </a:txBody>
                  <a:tcPr marL="14400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Серная кислота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8784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Свинец</a:t>
                      </a:r>
                    </a:p>
                  </a:txBody>
                  <a:tcPr marL="14400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Кадмий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479929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Медь</a:t>
                      </a:r>
                    </a:p>
                  </a:txBody>
                  <a:tcPr marL="14400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Индий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84005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Золото</a:t>
                      </a:r>
                    </a:p>
                  </a:txBody>
                  <a:tcPr marL="14400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Таллий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918330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Серебро</a:t>
                      </a:r>
                    </a:p>
                  </a:txBody>
                  <a:tcPr marL="14400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Селен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39456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rtl="0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Алюминий (сплавы)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010512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rtl="0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Ртуть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192244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 rtl="0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Сурьмяный концентрат</a:t>
                      </a:r>
                    </a:p>
                  </a:txBody>
                  <a:tcPr marL="14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7614762"/>
                  </a:ext>
                </a:extLst>
              </a:tr>
            </a:tbl>
          </a:graphicData>
        </a:graphic>
      </p:graphicFrame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498DE6E-B817-E749-9BED-5FFEFEC4EFF2}"/>
              </a:ext>
            </a:extLst>
          </p:cNvPr>
          <p:cNvGrpSpPr/>
          <p:nvPr/>
        </p:nvGrpSpPr>
        <p:grpSpPr>
          <a:xfrm>
            <a:off x="6574970" y="1443460"/>
            <a:ext cx="4961503" cy="2485606"/>
            <a:chOff x="6670140" y="1344723"/>
            <a:chExt cx="4867275" cy="24384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2A6928E-51B5-10A7-3A30-508342F1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0140" y="1344723"/>
              <a:ext cx="4867275" cy="2438400"/>
            </a:xfrm>
            <a:prstGeom prst="rect">
              <a:avLst/>
            </a:prstGeom>
          </p:spPr>
        </p:pic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85EDEBF8-4F20-21DC-583A-42C7A46EC2D1}"/>
                </a:ext>
              </a:extLst>
            </p:cNvPr>
            <p:cNvSpPr/>
            <p:nvPr/>
          </p:nvSpPr>
          <p:spPr>
            <a:xfrm>
              <a:off x="10615297" y="2354756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1</a:t>
              </a: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D251FA38-445C-6C01-73A8-18F0480E8B0B}"/>
                </a:ext>
              </a:extLst>
            </p:cNvPr>
            <p:cNvSpPr/>
            <p:nvPr/>
          </p:nvSpPr>
          <p:spPr>
            <a:xfrm>
              <a:off x="10829357" y="1995748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2</a:t>
              </a: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F55A97EB-7CBA-0107-C48A-DF79C5082667}"/>
                </a:ext>
              </a:extLst>
            </p:cNvPr>
            <p:cNvSpPr/>
            <p:nvPr/>
          </p:nvSpPr>
          <p:spPr>
            <a:xfrm>
              <a:off x="10829357" y="2212643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4</a:t>
              </a: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7793EFFA-B818-7C37-B433-39FC0E5A3E07}"/>
                </a:ext>
              </a:extLst>
            </p:cNvPr>
            <p:cNvSpPr/>
            <p:nvPr/>
          </p:nvSpPr>
          <p:spPr>
            <a:xfrm>
              <a:off x="11260248" y="2213404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3</a:t>
              </a: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0452F8AB-269A-2414-2809-F5CC86684E02}"/>
                </a:ext>
              </a:extLst>
            </p:cNvPr>
            <p:cNvSpPr/>
            <p:nvPr/>
          </p:nvSpPr>
          <p:spPr>
            <a:xfrm>
              <a:off x="11038524" y="2481478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5</a:t>
              </a: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338595-4A10-0489-7841-B8B4DAE656A2}"/>
                </a:ext>
              </a:extLst>
            </p:cNvPr>
            <p:cNvSpPr/>
            <p:nvPr/>
          </p:nvSpPr>
          <p:spPr>
            <a:xfrm>
              <a:off x="9644038" y="2244433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8</a:t>
              </a: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FFE850F1-EDF0-CC93-92A9-081146EFFB2A}"/>
                </a:ext>
              </a:extLst>
            </p:cNvPr>
            <p:cNvSpPr/>
            <p:nvPr/>
          </p:nvSpPr>
          <p:spPr>
            <a:xfrm>
              <a:off x="9060699" y="1698333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6</a:t>
              </a: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CBD877E-AF4F-09F2-86D5-195E5270B8E8}"/>
                </a:ext>
              </a:extLst>
            </p:cNvPr>
            <p:cNvSpPr/>
            <p:nvPr/>
          </p:nvSpPr>
          <p:spPr>
            <a:xfrm>
              <a:off x="8404641" y="1728121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7</a:t>
              </a: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F5EA6005-C37F-5D12-1618-8B1A08BA07F6}"/>
                </a:ext>
              </a:extLst>
            </p:cNvPr>
            <p:cNvSpPr/>
            <p:nvPr/>
          </p:nvSpPr>
          <p:spPr>
            <a:xfrm>
              <a:off x="9853205" y="2699495"/>
              <a:ext cx="209167" cy="209167"/>
            </a:xfrm>
            <a:prstGeom prst="ellipse">
              <a:avLst/>
            </a:prstGeom>
            <a:solidFill>
              <a:srgbClr val="35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ontserrat SemiBold" pitchFamily="2" charset="-52"/>
                </a:rPr>
                <a:t>9</a:t>
              </a:r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53985F-9A3A-89FE-AAD6-69911EA5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67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80A376F0-4CEA-1B5C-0EB3-57ADAF0C6662}"/>
              </a:ext>
            </a:extLst>
          </p:cNvPr>
          <p:cNvSpPr/>
          <p:nvPr/>
        </p:nvSpPr>
        <p:spPr>
          <a:xfrm>
            <a:off x="10451810" y="186492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B6D6B386-9B8F-6254-2C35-ECC6B27C77D5}"/>
              </a:ext>
            </a:extLst>
          </p:cNvPr>
          <p:cNvSpPr/>
          <p:nvPr/>
        </p:nvSpPr>
        <p:spPr>
          <a:xfrm>
            <a:off x="8759323" y="186492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8DFD2D8-9C4A-5680-7EBA-76B34A8DB0A5}"/>
              </a:ext>
            </a:extLst>
          </p:cNvPr>
          <p:cNvSpPr/>
          <p:nvPr/>
        </p:nvSpPr>
        <p:spPr>
          <a:xfrm>
            <a:off x="5366662" y="186492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FF82BEA4-9AC7-3381-7F73-869AAB6CA4C2}"/>
              </a:ext>
            </a:extLst>
          </p:cNvPr>
          <p:cNvSpPr/>
          <p:nvPr/>
        </p:nvSpPr>
        <p:spPr>
          <a:xfrm>
            <a:off x="7066836" y="186492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0CC7868-0321-B0AA-3609-DD8AF0066340}"/>
              </a:ext>
            </a:extLst>
          </p:cNvPr>
          <p:cNvSpPr/>
          <p:nvPr/>
        </p:nvSpPr>
        <p:spPr>
          <a:xfrm>
            <a:off x="288138" y="186492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8B174FB-15AF-9D1B-1DE9-317307A01C55}"/>
              </a:ext>
            </a:extLst>
          </p:cNvPr>
          <p:cNvSpPr/>
          <p:nvPr/>
        </p:nvSpPr>
        <p:spPr>
          <a:xfrm>
            <a:off x="1967515" y="186492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6E1D5F-1B21-9463-8DA2-BE7D4CB0786F}"/>
              </a:ext>
            </a:extLst>
          </p:cNvPr>
          <p:cNvSpPr/>
          <p:nvPr/>
        </p:nvSpPr>
        <p:spPr>
          <a:xfrm>
            <a:off x="3661238" y="186492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5519825-B4F0-4A3E-C5EA-6B7A2C185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699" y="2012480"/>
            <a:ext cx="492301" cy="4923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2836011-781C-18B2-7233-DEADE592D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0058" y="2012480"/>
            <a:ext cx="498319" cy="49831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C371586-4EB1-3996-026D-5C8FAD3B2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2376" y="2012480"/>
            <a:ext cx="498319" cy="4983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176FDDF-F04B-72D9-C341-BAB5999195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7531" y="2012480"/>
            <a:ext cx="498319" cy="4983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83E322-220F-7071-108E-1D98E0C703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3089" y="2012480"/>
            <a:ext cx="498319" cy="4983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AD7B814-3BE1-EC3F-893C-5677E632B8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61865" y="2012480"/>
            <a:ext cx="492301" cy="4923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D183545-0A66-1A33-32EC-A71F126794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48331" y="2012480"/>
            <a:ext cx="500627" cy="500627"/>
          </a:xfrm>
          <a:prstGeom prst="rect">
            <a:avLst/>
          </a:prstGeom>
        </p:spPr>
      </p:pic>
      <p:sp>
        <p:nvSpPr>
          <p:cNvPr id="90" name="Rectangle 8">
            <a:extLst>
              <a:ext uri="{FF2B5EF4-FFF2-40B4-BE49-F238E27FC236}">
                <a16:creationId xmlns:a16="http://schemas.microsoft.com/office/drawing/2014/main" id="{5AB26C18-89E9-3974-70D9-58C4F1ADF0BD}"/>
              </a:ext>
            </a:extLst>
          </p:cNvPr>
          <p:cNvSpPr/>
          <p:nvPr/>
        </p:nvSpPr>
        <p:spPr>
          <a:xfrm>
            <a:off x="10451810" y="410306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9" name="Rectangle 8">
            <a:extLst>
              <a:ext uri="{FF2B5EF4-FFF2-40B4-BE49-F238E27FC236}">
                <a16:creationId xmlns:a16="http://schemas.microsoft.com/office/drawing/2014/main" id="{7C413AE7-7CDD-56D3-97CF-16A7A52FF3A2}"/>
              </a:ext>
            </a:extLst>
          </p:cNvPr>
          <p:cNvSpPr/>
          <p:nvPr/>
        </p:nvSpPr>
        <p:spPr>
          <a:xfrm>
            <a:off x="8759323" y="410306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6" name="Rectangle 8">
            <a:extLst>
              <a:ext uri="{FF2B5EF4-FFF2-40B4-BE49-F238E27FC236}">
                <a16:creationId xmlns:a16="http://schemas.microsoft.com/office/drawing/2014/main" id="{7FB8E190-B7B8-758E-834E-51D9AD371A8C}"/>
              </a:ext>
            </a:extLst>
          </p:cNvPr>
          <p:cNvSpPr/>
          <p:nvPr/>
        </p:nvSpPr>
        <p:spPr>
          <a:xfrm>
            <a:off x="3661238" y="410306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3" name="Rectangle 8">
            <a:extLst>
              <a:ext uri="{FF2B5EF4-FFF2-40B4-BE49-F238E27FC236}">
                <a16:creationId xmlns:a16="http://schemas.microsoft.com/office/drawing/2014/main" id="{0EF2BD5A-2F5D-C8A4-0A55-A457D049F2B6}"/>
              </a:ext>
            </a:extLst>
          </p:cNvPr>
          <p:cNvSpPr/>
          <p:nvPr/>
        </p:nvSpPr>
        <p:spPr>
          <a:xfrm>
            <a:off x="288138" y="410306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5" name="Rectangle 8">
            <a:extLst>
              <a:ext uri="{FF2B5EF4-FFF2-40B4-BE49-F238E27FC236}">
                <a16:creationId xmlns:a16="http://schemas.microsoft.com/office/drawing/2014/main" id="{AF5EF0AE-1C6F-BCC6-B3AE-0D260ACDC5FA}"/>
              </a:ext>
            </a:extLst>
          </p:cNvPr>
          <p:cNvSpPr/>
          <p:nvPr/>
        </p:nvSpPr>
        <p:spPr>
          <a:xfrm>
            <a:off x="1967515" y="410306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7" name="Rectangle 8">
            <a:extLst>
              <a:ext uri="{FF2B5EF4-FFF2-40B4-BE49-F238E27FC236}">
                <a16:creationId xmlns:a16="http://schemas.microsoft.com/office/drawing/2014/main" id="{263FF22B-A722-9985-6D42-B89E221B9DF3}"/>
              </a:ext>
            </a:extLst>
          </p:cNvPr>
          <p:cNvSpPr/>
          <p:nvPr/>
        </p:nvSpPr>
        <p:spPr>
          <a:xfrm>
            <a:off x="5366662" y="410306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8" name="Rectangle 8">
            <a:extLst>
              <a:ext uri="{FF2B5EF4-FFF2-40B4-BE49-F238E27FC236}">
                <a16:creationId xmlns:a16="http://schemas.microsoft.com/office/drawing/2014/main" id="{BFDF7204-7008-59D3-2BA1-EBD9A17C0792}"/>
              </a:ext>
            </a:extLst>
          </p:cNvPr>
          <p:cNvSpPr/>
          <p:nvPr/>
        </p:nvSpPr>
        <p:spPr>
          <a:xfrm>
            <a:off x="7066836" y="4103069"/>
            <a:ext cx="1504800" cy="2027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1187AA0-0E01-A4CD-8D13-3E525B6E4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61865" y="4253656"/>
            <a:ext cx="492301" cy="4923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FE5536E-9650-578F-51F7-37FE7902795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6969" y="4243925"/>
            <a:ext cx="502032" cy="50203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B0E66A5-86C5-8D48-3516-A21EC48C3C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62376" y="4247638"/>
            <a:ext cx="498319" cy="49831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CF96EAE-5B9B-CE05-810C-B5A30996F67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471513" y="4241620"/>
            <a:ext cx="504337" cy="5043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C6A3F2D-47CC-B659-0513-9AC7BCDA41A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070058" y="4247638"/>
            <a:ext cx="498319" cy="4983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4A75A40-EF27-9B5F-4D01-9A3DEDB881F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57827" y="4232376"/>
            <a:ext cx="513581" cy="5135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F32C45-1556-2224-60B0-A48E6BE1217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548332" y="4247637"/>
            <a:ext cx="498320" cy="4983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CC35402-7B35-67D5-8BFA-4275E183F28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9503" y="2896338"/>
            <a:ext cx="1507108" cy="99311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карственное средство, в помещении, вода, еда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B2CC5E1-3261-98ED-B8CD-FF405570234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966" y="5134478"/>
            <a:ext cx="1508644" cy="99311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пля, Влага, жидкость, Пузырь из жидкости&#10;&#10;Автоматически созданное описание">
            <a:extLst>
              <a:ext uri="{FF2B5EF4-FFF2-40B4-BE49-F238E27FC236}">
                <a16:creationId xmlns:a16="http://schemas.microsoft.com/office/drawing/2014/main" id="{FF17B931-A12D-D708-A044-CD2C69C9FC8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172" y="5134478"/>
            <a:ext cx="1508644" cy="99311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нструмент, линейка, земля, пол&#10;&#10;Автоматически созданное описание">
            <a:extLst>
              <a:ext uri="{FF2B5EF4-FFF2-40B4-BE49-F238E27FC236}">
                <a16:creationId xmlns:a16="http://schemas.microsoft.com/office/drawing/2014/main" id="{D80A2A81-F362-84B9-C98C-55419153572E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30" y="5134477"/>
            <a:ext cx="1507179" cy="99311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мля, пряность&#10;&#10;Автоматически созданное описание">
            <a:extLst>
              <a:ext uri="{FF2B5EF4-FFF2-40B4-BE49-F238E27FC236}">
                <a16:creationId xmlns:a16="http://schemas.microsoft.com/office/drawing/2014/main" id="{ADE5559C-DC8A-4ACE-76AA-900995DBE74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137" y="5134477"/>
            <a:ext cx="1502493" cy="99412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ирода, камень, земля, зима&#10;&#10;Автоматически созданное описание">
            <a:extLst>
              <a:ext uri="{FF2B5EF4-FFF2-40B4-BE49-F238E27FC236}">
                <a16:creationId xmlns:a16="http://schemas.microsoft.com/office/drawing/2014/main" id="{80B959EC-E4AE-EFEF-0E1F-02602979161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672" y="5134477"/>
            <a:ext cx="1508644" cy="99412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талл&#10;&#10;Автоматически созданное описание">
            <a:extLst>
              <a:ext uri="{FF2B5EF4-FFF2-40B4-BE49-F238E27FC236}">
                <a16:creationId xmlns:a16="http://schemas.microsoft.com/office/drawing/2014/main" id="{BE2A23D1-3990-F5B8-991F-FDC77349469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610" y="2896337"/>
            <a:ext cx="1506206" cy="9931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 помещении, стол, пол, поверхность&#10;&#10;Автоматически созданное описание">
            <a:extLst>
              <a:ext uri="{FF2B5EF4-FFF2-40B4-BE49-F238E27FC236}">
                <a16:creationId xmlns:a16="http://schemas.microsoft.com/office/drawing/2014/main" id="{FB52A3CC-D87B-195C-40E2-AB09E8F0C4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366" y="5135491"/>
            <a:ext cx="1508296" cy="99311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инеральный, металл, вин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F286E52-37CD-B043-6678-3C35076AAAB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836" y="5136436"/>
            <a:ext cx="1508513" cy="99425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еталл, золото, текст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56DC871-3FA0-7772-F498-DBAF6EC6A66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662" y="2896338"/>
            <a:ext cx="1504800" cy="993110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751B03E-A833-2CAD-C83D-6B1BCC1D378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548" y="2896338"/>
            <a:ext cx="1504801" cy="9931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Продукция Казцинка</a:t>
            </a:r>
          </a:p>
        </p:txBody>
      </p:sp>
      <p:pic>
        <p:nvPicPr>
          <p:cNvPr id="8" name="Рисунок 7" descr="Изображение выглядит как автокомпонент, земля, машин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F4B30C56-E4B4-91B0-6D43-450E12D11232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25" y="2897351"/>
            <a:ext cx="1506205" cy="9952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CEE7A01-1547-3A9E-9351-AC74E2723635}"/>
              </a:ext>
            </a:extLst>
          </p:cNvPr>
          <p:cNvSpPr txBox="1">
            <a:spLocks/>
          </p:cNvSpPr>
          <p:nvPr/>
        </p:nvSpPr>
        <p:spPr>
          <a:xfrm>
            <a:off x="390681" y="257039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Цинк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BF7790F8-E17F-5DAD-F67D-EC898C18D32B}"/>
              </a:ext>
            </a:extLst>
          </p:cNvPr>
          <p:cNvSpPr txBox="1">
            <a:spLocks/>
          </p:cNvSpPr>
          <p:nvPr/>
        </p:nvSpPr>
        <p:spPr>
          <a:xfrm>
            <a:off x="2073771" y="257039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Свинец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B4FDC301-C4C8-96E1-5BF7-236F2ED517F7}"/>
              </a:ext>
            </a:extLst>
          </p:cNvPr>
          <p:cNvSpPr txBox="1">
            <a:spLocks/>
          </p:cNvSpPr>
          <p:nvPr/>
        </p:nvSpPr>
        <p:spPr>
          <a:xfrm>
            <a:off x="3766089" y="257039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Медь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A37CB0D3-8BB2-58F6-30EB-128A2BBDEE7C}"/>
              </a:ext>
            </a:extLst>
          </p:cNvPr>
          <p:cNvSpPr txBox="1">
            <a:spLocks/>
          </p:cNvSpPr>
          <p:nvPr/>
        </p:nvSpPr>
        <p:spPr>
          <a:xfrm>
            <a:off x="5471513" y="257039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Золото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55FD7D02-0273-4C20-90AA-06B4A39565E1}"/>
              </a:ext>
            </a:extLst>
          </p:cNvPr>
          <p:cNvSpPr txBox="1">
            <a:spLocks/>
          </p:cNvSpPr>
          <p:nvPr/>
        </p:nvSpPr>
        <p:spPr>
          <a:xfrm>
            <a:off x="7173092" y="257039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Серебро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9C7A110C-BE52-3939-044D-D1AB153EE211}"/>
              </a:ext>
            </a:extLst>
          </p:cNvPr>
          <p:cNvSpPr txBox="1">
            <a:spLocks/>
          </p:cNvSpPr>
          <p:nvPr/>
        </p:nvSpPr>
        <p:spPr>
          <a:xfrm>
            <a:off x="8861866" y="257039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Кадмий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9141D8B9-667B-CF0B-3331-6F3C9B5CA71D}"/>
              </a:ext>
            </a:extLst>
          </p:cNvPr>
          <p:cNvSpPr txBox="1">
            <a:spLocks/>
          </p:cNvSpPr>
          <p:nvPr/>
        </p:nvSpPr>
        <p:spPr>
          <a:xfrm>
            <a:off x="10548332" y="257039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Серная кислота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61F00A58-CE43-5D94-36B6-E01296D3F380}"/>
              </a:ext>
            </a:extLst>
          </p:cNvPr>
          <p:cNvSpPr txBox="1">
            <a:spLocks/>
          </p:cNvSpPr>
          <p:nvPr/>
        </p:nvSpPr>
        <p:spPr>
          <a:xfrm>
            <a:off x="390681" y="480853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Селен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3767BA36-A1CD-5C49-D3A1-E67B5998F571}"/>
              </a:ext>
            </a:extLst>
          </p:cNvPr>
          <p:cNvSpPr txBox="1">
            <a:spLocks/>
          </p:cNvSpPr>
          <p:nvPr/>
        </p:nvSpPr>
        <p:spPr>
          <a:xfrm>
            <a:off x="2073771" y="480853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Сурьма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5E19EC4C-6622-D5C4-0BC3-CFBCF27E504D}"/>
              </a:ext>
            </a:extLst>
          </p:cNvPr>
          <p:cNvSpPr txBox="1">
            <a:spLocks/>
          </p:cNvSpPr>
          <p:nvPr/>
        </p:nvSpPr>
        <p:spPr>
          <a:xfrm>
            <a:off x="3766089" y="480853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Таллий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EF5EB9B0-7F1C-916A-F82A-0FF1B2B728F4}"/>
              </a:ext>
            </a:extLst>
          </p:cNvPr>
          <p:cNvSpPr txBox="1">
            <a:spLocks/>
          </p:cNvSpPr>
          <p:nvPr/>
        </p:nvSpPr>
        <p:spPr>
          <a:xfrm>
            <a:off x="5471513" y="480853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Индий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C8FE20AD-9EE1-3B52-EC6E-59AEB81572C2}"/>
              </a:ext>
            </a:extLst>
          </p:cNvPr>
          <p:cNvSpPr txBox="1">
            <a:spLocks/>
          </p:cNvSpPr>
          <p:nvPr/>
        </p:nvSpPr>
        <p:spPr>
          <a:xfrm>
            <a:off x="7173092" y="480853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Висмут</a:t>
            </a:r>
          </a:p>
        </p:txBody>
      </p:sp>
      <p:sp>
        <p:nvSpPr>
          <p:cNvPr id="106" name="Text Placeholder 7">
            <a:extLst>
              <a:ext uri="{FF2B5EF4-FFF2-40B4-BE49-F238E27FC236}">
                <a16:creationId xmlns:a16="http://schemas.microsoft.com/office/drawing/2014/main" id="{77B173E8-53C2-DF3A-E23D-151451BD3C2B}"/>
              </a:ext>
            </a:extLst>
          </p:cNvPr>
          <p:cNvSpPr txBox="1">
            <a:spLocks/>
          </p:cNvSpPr>
          <p:nvPr/>
        </p:nvSpPr>
        <p:spPr>
          <a:xfrm>
            <a:off x="8861866" y="480853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Ртуть</a:t>
            </a:r>
          </a:p>
        </p:txBody>
      </p:sp>
      <p:sp>
        <p:nvSpPr>
          <p:cNvPr id="109" name="Text Placeholder 7">
            <a:extLst>
              <a:ext uri="{FF2B5EF4-FFF2-40B4-BE49-F238E27FC236}">
                <a16:creationId xmlns:a16="http://schemas.microsoft.com/office/drawing/2014/main" id="{A7183C06-EA77-5D68-D6E9-B8485093828F}"/>
              </a:ext>
            </a:extLst>
          </p:cNvPr>
          <p:cNvSpPr txBox="1">
            <a:spLocks/>
          </p:cNvSpPr>
          <p:nvPr/>
        </p:nvSpPr>
        <p:spPr>
          <a:xfrm>
            <a:off x="10548332" y="4808531"/>
            <a:ext cx="1222219" cy="2533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7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7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Сульфат цинка</a:t>
            </a:r>
          </a:p>
        </p:txBody>
      </p:sp>
      <p:pic>
        <p:nvPicPr>
          <p:cNvPr id="113" name="Рисунок 112" descr="Изображение выглядит как пиломатериалы, строительство, стопк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37159F5-C5F7-2027-3BA9-051F8DC38580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238" y="2895260"/>
            <a:ext cx="1504672" cy="994187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аксессуар, пол, земля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86ACB14-93FE-9134-82E5-39396F1B8E25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672" y="2896337"/>
            <a:ext cx="1506207" cy="995200"/>
          </a:xfrm>
          <a:prstGeom prst="rect">
            <a:avLst/>
          </a:prstGeom>
        </p:spPr>
      </p:pic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E7982187-011A-EE5F-0568-C3D0B2F2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26" y="237174"/>
            <a:ext cx="4114800" cy="191776"/>
          </a:xfrm>
        </p:spPr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43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Комплексное производство</a:t>
            </a:r>
          </a:p>
        </p:txBody>
      </p: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347B843-1FB5-2647-8EF9-44E4585229AF}"/>
              </a:ext>
            </a:extLst>
          </p:cNvPr>
          <p:cNvGrpSpPr/>
          <p:nvPr/>
        </p:nvGrpSpPr>
        <p:grpSpPr>
          <a:xfrm>
            <a:off x="223936" y="1265758"/>
            <a:ext cx="11678504" cy="4942209"/>
            <a:chOff x="482394" y="1108980"/>
            <a:chExt cx="11230229" cy="5089425"/>
          </a:xfrm>
        </p:grpSpPr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2B960111-29FF-6B73-94C2-AA99E0B1DA34}"/>
                </a:ext>
              </a:extLst>
            </p:cNvPr>
            <p:cNvSpPr/>
            <p:nvPr/>
          </p:nvSpPr>
          <p:spPr>
            <a:xfrm>
              <a:off x="592212" y="1384358"/>
              <a:ext cx="2939532" cy="4006271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cs typeface="Calibri" panose="020F0502020204030204" pitchFamily="34" charset="0"/>
              </a:endParaRPr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6F95F522-48D3-01B9-112D-4223F5878A97}"/>
                </a:ext>
              </a:extLst>
            </p:cNvPr>
            <p:cNvSpPr/>
            <p:nvPr/>
          </p:nvSpPr>
          <p:spPr>
            <a:xfrm>
              <a:off x="4586010" y="1384358"/>
              <a:ext cx="2939532" cy="4006271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cs typeface="Calibri" panose="020F0502020204030204" pitchFamily="34" charset="0"/>
              </a:endParaRPr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C87BE690-3F87-50DB-AFB8-1E527935148C}"/>
                </a:ext>
              </a:extLst>
            </p:cNvPr>
            <p:cNvSpPr/>
            <p:nvPr/>
          </p:nvSpPr>
          <p:spPr>
            <a:xfrm>
              <a:off x="8497120" y="1385979"/>
              <a:ext cx="3215503" cy="4004650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cs typeface="Calibri" panose="020F0502020204030204" pitchFamily="34" charset="0"/>
              </a:endParaRPr>
            </a:p>
          </p:txBody>
        </p:sp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AE1F8283-AA46-04EC-2316-141840F04142}"/>
                </a:ext>
              </a:extLst>
            </p:cNvPr>
            <p:cNvSpPr/>
            <p:nvPr/>
          </p:nvSpPr>
          <p:spPr>
            <a:xfrm>
              <a:off x="963789" y="1620970"/>
              <a:ext cx="2220152" cy="352757"/>
            </a:xfrm>
            <a:prstGeom prst="roundRect">
              <a:avLst/>
            </a:prstGeom>
            <a:solidFill>
              <a:srgbClr val="00ADA8"/>
            </a:solidFill>
            <a:ln w="190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bg1"/>
                  </a:solidFill>
                  <a:cs typeface="Calibri" panose="020F0502020204030204" pitchFamily="34" charset="0"/>
                </a:rPr>
                <a:t>Малеевский рудник</a:t>
              </a: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E07377ED-4ADE-7073-1752-68847BD67DBF}"/>
                </a:ext>
              </a:extLst>
            </p:cNvPr>
            <p:cNvSpPr/>
            <p:nvPr/>
          </p:nvSpPr>
          <p:spPr>
            <a:xfrm>
              <a:off x="951901" y="2150106"/>
              <a:ext cx="2220152" cy="352757"/>
            </a:xfrm>
            <a:prstGeom prst="roundRect">
              <a:avLst/>
            </a:prstGeom>
            <a:solidFill>
              <a:srgbClr val="00ADA8"/>
            </a:solidFill>
            <a:ln w="190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bg1"/>
                  </a:solidFill>
                  <a:cs typeface="Calibri" panose="020F0502020204030204" pitchFamily="34" charset="0"/>
                </a:rPr>
                <a:t>Риддер-Сокольный рудник</a:t>
              </a:r>
            </a:p>
          </p:txBody>
        </p:sp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F0B61E41-DAB7-8B34-E236-98000EE767BA}"/>
                </a:ext>
              </a:extLst>
            </p:cNvPr>
            <p:cNvSpPr/>
            <p:nvPr/>
          </p:nvSpPr>
          <p:spPr>
            <a:xfrm>
              <a:off x="951901" y="2679242"/>
              <a:ext cx="2220152" cy="352757"/>
            </a:xfrm>
            <a:prstGeom prst="roundRect">
              <a:avLst/>
            </a:prstGeom>
            <a:solidFill>
              <a:srgbClr val="3572A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bg1"/>
                  </a:solidFill>
                  <a:cs typeface="Calibri" panose="020F0502020204030204" pitchFamily="34" charset="0"/>
                </a:rPr>
                <a:t>Долинный рудник</a:t>
              </a:r>
            </a:p>
          </p:txBody>
        </p:sp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id="{13B4A296-EC16-983A-352A-D62FAEBB78F5}"/>
                </a:ext>
              </a:extLst>
            </p:cNvPr>
            <p:cNvSpPr/>
            <p:nvPr/>
          </p:nvSpPr>
          <p:spPr>
            <a:xfrm>
              <a:off x="945699" y="3208377"/>
              <a:ext cx="2220152" cy="352757"/>
            </a:xfrm>
            <a:prstGeom prst="roundRect">
              <a:avLst/>
            </a:prstGeom>
            <a:solidFill>
              <a:srgbClr val="00ADA8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bg1"/>
                  </a:solidFill>
                  <a:cs typeface="Calibri" panose="020F0502020204030204" pitchFamily="34" charset="0"/>
                </a:rPr>
                <a:t>Тишинский рудник</a:t>
              </a:r>
            </a:p>
          </p:txBody>
        </p:sp>
        <p:sp>
          <p:nvSpPr>
            <p:cNvPr id="123" name="Прямоугольник: скругленные углы 122">
              <a:extLst>
                <a:ext uri="{FF2B5EF4-FFF2-40B4-BE49-F238E27FC236}">
                  <a16:creationId xmlns:a16="http://schemas.microsoft.com/office/drawing/2014/main" id="{105C3228-3796-5225-A756-0DBB7FE5713C}"/>
                </a:ext>
              </a:extLst>
            </p:cNvPr>
            <p:cNvSpPr/>
            <p:nvPr/>
          </p:nvSpPr>
          <p:spPr>
            <a:xfrm>
              <a:off x="945699" y="3770367"/>
              <a:ext cx="2220152" cy="352757"/>
            </a:xfrm>
            <a:prstGeom prst="roundRect">
              <a:avLst/>
            </a:prstGeom>
            <a:solidFill>
              <a:srgbClr val="BEA79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tx1"/>
                  </a:solidFill>
                  <a:cs typeface="Calibri" panose="020F0502020204030204" pitchFamily="34" charset="0"/>
                </a:rPr>
                <a:t>Карьер «Шаймерден»</a:t>
              </a:r>
            </a:p>
          </p:txBody>
        </p:sp>
        <p:sp>
          <p:nvSpPr>
            <p:cNvPr id="124" name="Прямоугольник: скругленные углы 123">
              <a:extLst>
                <a:ext uri="{FF2B5EF4-FFF2-40B4-BE49-F238E27FC236}">
                  <a16:creationId xmlns:a16="http://schemas.microsoft.com/office/drawing/2014/main" id="{D1F3D26F-AEE6-EFD3-BF82-DD794B0D6143}"/>
                </a:ext>
              </a:extLst>
            </p:cNvPr>
            <p:cNvSpPr/>
            <p:nvPr/>
          </p:nvSpPr>
          <p:spPr>
            <a:xfrm>
              <a:off x="945699" y="4301233"/>
              <a:ext cx="2220152" cy="352757"/>
            </a:xfrm>
            <a:prstGeom prst="roundRect">
              <a:avLst/>
            </a:prstGeom>
            <a:solidFill>
              <a:srgbClr val="BEA79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tx1"/>
                  </a:solidFill>
                  <a:cs typeface="Calibri" panose="020F0502020204030204" pitchFamily="34" charset="0"/>
                </a:rPr>
                <a:t>Васильковский карьер АТК</a:t>
              </a:r>
            </a:p>
          </p:txBody>
        </p:sp>
        <p:sp>
          <p:nvSpPr>
            <p:cNvPr id="125" name="Прямоугольник: скругленные углы 124">
              <a:extLst>
                <a:ext uri="{FF2B5EF4-FFF2-40B4-BE49-F238E27FC236}">
                  <a16:creationId xmlns:a16="http://schemas.microsoft.com/office/drawing/2014/main" id="{256E3167-2F4B-9A99-1581-F4BB1A2C1D40}"/>
                </a:ext>
              </a:extLst>
            </p:cNvPr>
            <p:cNvSpPr/>
            <p:nvPr/>
          </p:nvSpPr>
          <p:spPr>
            <a:xfrm>
              <a:off x="945699" y="4864343"/>
              <a:ext cx="2220152" cy="352757"/>
            </a:xfrm>
            <a:prstGeom prst="roundRect">
              <a:avLst/>
            </a:prstGeom>
            <a:solidFill>
              <a:srgbClr val="BEA79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tx1"/>
                  </a:solidFill>
                  <a:cs typeface="Calibri" panose="020F0502020204030204" pitchFamily="34" charset="0"/>
                </a:rPr>
                <a:t>ЖГОК</a:t>
              </a:r>
            </a:p>
          </p:txBody>
        </p:sp>
        <p:sp>
          <p:nvSpPr>
            <p:cNvPr id="126" name="Прямоугольник: скругленные углы 125">
              <a:extLst>
                <a:ext uri="{FF2B5EF4-FFF2-40B4-BE49-F238E27FC236}">
                  <a16:creationId xmlns:a16="http://schemas.microsoft.com/office/drawing/2014/main" id="{FDAFBE7A-80AB-F6F5-2C93-22C4F9133184}"/>
                </a:ext>
              </a:extLst>
            </p:cNvPr>
            <p:cNvSpPr/>
            <p:nvPr/>
          </p:nvSpPr>
          <p:spPr>
            <a:xfrm>
              <a:off x="4941565" y="1620970"/>
              <a:ext cx="2220152" cy="352757"/>
            </a:xfrm>
            <a:prstGeom prst="roundRect">
              <a:avLst/>
            </a:prstGeom>
            <a:solidFill>
              <a:srgbClr val="E6924A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Обогатительная фабрика</a:t>
              </a:r>
            </a:p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г. Алтай</a:t>
              </a:r>
            </a:p>
          </p:txBody>
        </p:sp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07CA4F5C-4B7B-CB59-3A5A-712DE6F9F3FF}"/>
                </a:ext>
              </a:extLst>
            </p:cNvPr>
            <p:cNvSpPr/>
            <p:nvPr/>
          </p:nvSpPr>
          <p:spPr>
            <a:xfrm>
              <a:off x="4941565" y="4291466"/>
              <a:ext cx="2220152" cy="352757"/>
            </a:xfrm>
            <a:prstGeom prst="roundRect">
              <a:avLst/>
            </a:prstGeom>
            <a:solidFill>
              <a:srgbClr val="E6924A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Золотоизвлекательная фабрика АТК</a:t>
              </a:r>
            </a:p>
          </p:txBody>
        </p:sp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ABEEBF3B-C04D-92DD-4539-54821BFA9C9B}"/>
                </a:ext>
              </a:extLst>
            </p:cNvPr>
            <p:cNvSpPr/>
            <p:nvPr/>
          </p:nvSpPr>
          <p:spPr>
            <a:xfrm>
              <a:off x="4941565" y="4830367"/>
              <a:ext cx="2220152" cy="352757"/>
            </a:xfrm>
            <a:prstGeom prst="roundRect">
              <a:avLst/>
            </a:prstGeom>
            <a:solidFill>
              <a:srgbClr val="3572A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bg1"/>
                  </a:solidFill>
                  <a:cs typeface="Calibri" panose="020F0502020204030204" pitchFamily="34" charset="0"/>
                </a:rPr>
                <a:t>ПОФ ЖГОК</a:t>
              </a:r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E2FE02EF-C9D3-7B71-58F6-8F0C11DE4DCF}"/>
                </a:ext>
              </a:extLst>
            </p:cNvPr>
            <p:cNvSpPr/>
            <p:nvPr/>
          </p:nvSpPr>
          <p:spPr>
            <a:xfrm>
              <a:off x="8741045" y="1562178"/>
              <a:ext cx="2480619" cy="2096049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cs typeface="Calibri" panose="020F0502020204030204" pitchFamily="34" charset="0"/>
              </a:endParaRPr>
            </a:p>
          </p:txBody>
        </p:sp>
        <p:sp>
          <p:nvSpPr>
            <p:cNvPr id="130" name="Прямоугольник: скругленные углы 129">
              <a:extLst>
                <a:ext uri="{FF2B5EF4-FFF2-40B4-BE49-F238E27FC236}">
                  <a16:creationId xmlns:a16="http://schemas.microsoft.com/office/drawing/2014/main" id="{F61EF355-281C-2024-C6B5-26423FDF225F}"/>
                </a:ext>
              </a:extLst>
            </p:cNvPr>
            <p:cNvSpPr/>
            <p:nvPr/>
          </p:nvSpPr>
          <p:spPr>
            <a:xfrm>
              <a:off x="8871279" y="1612977"/>
              <a:ext cx="2220152" cy="352757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Цинковый завод</a:t>
              </a:r>
            </a:p>
          </p:txBody>
        </p:sp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E4D6C27F-26AE-B812-4FC1-DDCDED26F0C5}"/>
                </a:ext>
              </a:extLst>
            </p:cNvPr>
            <p:cNvSpPr/>
            <p:nvPr/>
          </p:nvSpPr>
          <p:spPr>
            <a:xfrm>
              <a:off x="8871279" y="2150106"/>
              <a:ext cx="2220152" cy="352757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Медный завод</a:t>
              </a:r>
            </a:p>
          </p:txBody>
        </p:sp>
        <p:sp>
          <p:nvSpPr>
            <p:cNvPr id="132" name="Прямоугольник: скругленные углы 131">
              <a:extLst>
                <a:ext uri="{FF2B5EF4-FFF2-40B4-BE49-F238E27FC236}">
                  <a16:creationId xmlns:a16="http://schemas.microsoft.com/office/drawing/2014/main" id="{59125A54-AD83-536B-164B-9BD741D8AD45}"/>
                </a:ext>
              </a:extLst>
            </p:cNvPr>
            <p:cNvSpPr/>
            <p:nvPr/>
          </p:nvSpPr>
          <p:spPr>
            <a:xfrm>
              <a:off x="8850610" y="2679238"/>
              <a:ext cx="2220152" cy="352757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Свинцовый завод</a:t>
              </a:r>
            </a:p>
          </p:txBody>
        </p:sp>
        <p:sp>
          <p:nvSpPr>
            <p:cNvPr id="133" name="Прямоугольник: скругленные углы 132">
              <a:extLst>
                <a:ext uri="{FF2B5EF4-FFF2-40B4-BE49-F238E27FC236}">
                  <a16:creationId xmlns:a16="http://schemas.microsoft.com/office/drawing/2014/main" id="{7CCE738F-D910-21D5-719E-0BD03BD30437}"/>
                </a:ext>
              </a:extLst>
            </p:cNvPr>
            <p:cNvSpPr/>
            <p:nvPr/>
          </p:nvSpPr>
          <p:spPr>
            <a:xfrm>
              <a:off x="8856810" y="3203444"/>
              <a:ext cx="2220152" cy="352757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ЗПДМ</a:t>
              </a:r>
            </a:p>
          </p:txBody>
        </p:sp>
        <p:sp>
          <p:nvSpPr>
            <p:cNvPr id="134" name="Прямоугольник: скругленные углы 133">
              <a:extLst>
                <a:ext uri="{FF2B5EF4-FFF2-40B4-BE49-F238E27FC236}">
                  <a16:creationId xmlns:a16="http://schemas.microsoft.com/office/drawing/2014/main" id="{44EFB765-7F93-9070-7209-0B006CF173F5}"/>
                </a:ext>
              </a:extLst>
            </p:cNvPr>
            <p:cNvSpPr/>
            <p:nvPr/>
          </p:nvSpPr>
          <p:spPr>
            <a:xfrm>
              <a:off x="8850610" y="4795589"/>
              <a:ext cx="2240821" cy="516208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 err="1">
                  <a:cs typeface="Calibri" panose="020F0502020204030204" pitchFamily="34" charset="0"/>
                </a:rPr>
                <a:t>Риддерская</a:t>
              </a:r>
              <a:r>
                <a:rPr lang="ru-RU" sz="1200" dirty="0">
                  <a:cs typeface="Calibri" panose="020F0502020204030204" pitchFamily="34" charset="0"/>
                </a:rPr>
                <a:t> металлургическая площадка</a:t>
              </a:r>
            </a:p>
          </p:txBody>
        </p:sp>
        <p:cxnSp>
          <p:nvCxnSpPr>
            <p:cNvPr id="135" name="Прямая со стрелкой 134">
              <a:extLst>
                <a:ext uri="{FF2B5EF4-FFF2-40B4-BE49-F238E27FC236}">
                  <a16:creationId xmlns:a16="http://schemas.microsoft.com/office/drawing/2014/main" id="{781E9822-E5CD-13EF-D179-8A34D88F0052}"/>
                </a:ext>
              </a:extLst>
            </p:cNvPr>
            <p:cNvCxnSpPr>
              <a:stCxn id="119" idx="3"/>
              <a:endCxn id="126" idx="1"/>
            </p:cNvCxnSpPr>
            <p:nvPr/>
          </p:nvCxnSpPr>
          <p:spPr>
            <a:xfrm>
              <a:off x="3183942" y="1797349"/>
              <a:ext cx="17576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>
              <a:extLst>
                <a:ext uri="{FF2B5EF4-FFF2-40B4-BE49-F238E27FC236}">
                  <a16:creationId xmlns:a16="http://schemas.microsoft.com/office/drawing/2014/main" id="{005A7975-0847-27A7-8901-6CDD6CF8E973}"/>
                </a:ext>
              </a:extLst>
            </p:cNvPr>
            <p:cNvCxnSpPr>
              <a:stCxn id="120" idx="3"/>
            </p:cNvCxnSpPr>
            <p:nvPr/>
          </p:nvCxnSpPr>
          <p:spPr>
            <a:xfrm flipV="1">
              <a:off x="3172054" y="2326485"/>
              <a:ext cx="639796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4369B7DF-F0A0-3658-F209-7D8C4E5B7A1A}"/>
                </a:ext>
              </a:extLst>
            </p:cNvPr>
            <p:cNvCxnSpPr/>
            <p:nvPr/>
          </p:nvCxnSpPr>
          <p:spPr>
            <a:xfrm flipV="1">
              <a:off x="3165852" y="2855619"/>
              <a:ext cx="639796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>
              <a:extLst>
                <a:ext uri="{FF2B5EF4-FFF2-40B4-BE49-F238E27FC236}">
                  <a16:creationId xmlns:a16="http://schemas.microsoft.com/office/drawing/2014/main" id="{D529AD3E-5318-42FA-AB9C-FA642D22AC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5852" y="3384752"/>
              <a:ext cx="996749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C91B6ABD-2C74-D490-AADF-A0AE13DD2B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5648" y="2326485"/>
              <a:ext cx="1" cy="5303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>
              <a:extLst>
                <a:ext uri="{FF2B5EF4-FFF2-40B4-BE49-F238E27FC236}">
                  <a16:creationId xmlns:a16="http://schemas.microsoft.com/office/drawing/2014/main" id="{292F8305-E413-B292-9EFC-C148A9EC8BE4}"/>
                </a:ext>
              </a:extLst>
            </p:cNvPr>
            <p:cNvCxnSpPr>
              <a:cxnSpLocks/>
              <a:endCxn id="187" idx="1"/>
            </p:cNvCxnSpPr>
            <p:nvPr/>
          </p:nvCxnSpPr>
          <p:spPr>
            <a:xfrm>
              <a:off x="3799447" y="2853024"/>
              <a:ext cx="1142118" cy="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id="{C59FEA01-E052-3149-F609-68941BD50AB7}"/>
                </a:ext>
              </a:extLst>
            </p:cNvPr>
            <p:cNvCxnSpPr/>
            <p:nvPr/>
          </p:nvCxnSpPr>
          <p:spPr>
            <a:xfrm flipV="1">
              <a:off x="7163588" y="1797348"/>
              <a:ext cx="639796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>
              <a:extLst>
                <a:ext uri="{FF2B5EF4-FFF2-40B4-BE49-F238E27FC236}">
                  <a16:creationId xmlns:a16="http://schemas.microsoft.com/office/drawing/2014/main" id="{D4B2FB75-F744-39B8-3574-8A58D607AEE0}"/>
                </a:ext>
              </a:extLst>
            </p:cNvPr>
            <p:cNvCxnSpPr>
              <a:cxnSpLocks/>
            </p:cNvCxnSpPr>
            <p:nvPr/>
          </p:nvCxnSpPr>
          <p:spPr>
            <a:xfrm>
              <a:off x="7168440" y="2851462"/>
              <a:ext cx="6528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>
              <a:extLst>
                <a:ext uri="{FF2B5EF4-FFF2-40B4-BE49-F238E27FC236}">
                  <a16:creationId xmlns:a16="http://schemas.microsoft.com/office/drawing/2014/main" id="{BF478A2C-F817-8792-46D6-22C2D4BFA00B}"/>
                </a:ext>
              </a:extLst>
            </p:cNvPr>
            <p:cNvCxnSpPr>
              <a:cxnSpLocks/>
            </p:cNvCxnSpPr>
            <p:nvPr/>
          </p:nvCxnSpPr>
          <p:spPr>
            <a:xfrm>
              <a:off x="7161717" y="4487216"/>
              <a:ext cx="50439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>
              <a:extLst>
                <a:ext uri="{FF2B5EF4-FFF2-40B4-BE49-F238E27FC236}">
                  <a16:creationId xmlns:a16="http://schemas.microsoft.com/office/drawing/2014/main" id="{D053C71C-B5EE-E650-C132-6D6CB2D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7657649" y="1800071"/>
              <a:ext cx="9932" cy="32118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>
              <a:extLst>
                <a:ext uri="{FF2B5EF4-FFF2-40B4-BE49-F238E27FC236}">
                  <a16:creationId xmlns:a16="http://schemas.microsoft.com/office/drawing/2014/main" id="{C6DD53EA-9CAC-8EC7-4F65-597746DED60C}"/>
                </a:ext>
              </a:extLst>
            </p:cNvPr>
            <p:cNvCxnSpPr>
              <a:cxnSpLocks/>
            </p:cNvCxnSpPr>
            <p:nvPr/>
          </p:nvCxnSpPr>
          <p:spPr>
            <a:xfrm>
              <a:off x="7801513" y="1797348"/>
              <a:ext cx="10697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>
              <a:extLst>
                <a:ext uri="{FF2B5EF4-FFF2-40B4-BE49-F238E27FC236}">
                  <a16:creationId xmlns:a16="http://schemas.microsoft.com/office/drawing/2014/main" id="{EC98D67C-60DA-AD03-F7DC-44660DABCCA8}"/>
                </a:ext>
              </a:extLst>
            </p:cNvPr>
            <p:cNvCxnSpPr>
              <a:cxnSpLocks/>
            </p:cNvCxnSpPr>
            <p:nvPr/>
          </p:nvCxnSpPr>
          <p:spPr>
            <a:xfrm>
              <a:off x="7657649" y="2326150"/>
              <a:ext cx="12136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>
              <a:extLst>
                <a:ext uri="{FF2B5EF4-FFF2-40B4-BE49-F238E27FC236}">
                  <a16:creationId xmlns:a16="http://schemas.microsoft.com/office/drawing/2014/main" id="{B93AAB68-F822-F40F-A8AD-4EEC5AE8237E}"/>
                </a:ext>
              </a:extLst>
            </p:cNvPr>
            <p:cNvCxnSpPr>
              <a:cxnSpLocks/>
            </p:cNvCxnSpPr>
            <p:nvPr/>
          </p:nvCxnSpPr>
          <p:spPr>
            <a:xfrm>
              <a:off x="7801513" y="2851698"/>
              <a:ext cx="10697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>
              <a:extLst>
                <a:ext uri="{FF2B5EF4-FFF2-40B4-BE49-F238E27FC236}">
                  <a16:creationId xmlns:a16="http://schemas.microsoft.com/office/drawing/2014/main" id="{CBD41273-2504-6398-4AC0-647ED9A50518}"/>
                </a:ext>
              </a:extLst>
            </p:cNvPr>
            <p:cNvCxnSpPr>
              <a:cxnSpLocks/>
            </p:cNvCxnSpPr>
            <p:nvPr/>
          </p:nvCxnSpPr>
          <p:spPr>
            <a:xfrm>
              <a:off x="7666109" y="3384752"/>
              <a:ext cx="1218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:a16="http://schemas.microsoft.com/office/drawing/2014/main" id="{D8D8EC05-D9B7-11AF-4D73-D3C1C835616D}"/>
                </a:ext>
              </a:extLst>
            </p:cNvPr>
            <p:cNvCxnSpPr>
              <a:cxnSpLocks/>
              <a:stCxn id="128" idx="3"/>
            </p:cNvCxnSpPr>
            <p:nvPr/>
          </p:nvCxnSpPr>
          <p:spPr>
            <a:xfrm>
              <a:off x="7161717" y="5006746"/>
              <a:ext cx="50439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Соединитель: уступ 149">
              <a:extLst>
                <a:ext uri="{FF2B5EF4-FFF2-40B4-BE49-F238E27FC236}">
                  <a16:creationId xmlns:a16="http://schemas.microsoft.com/office/drawing/2014/main" id="{8F23F236-6406-9D65-8BEF-7F84320F7987}"/>
                </a:ext>
              </a:extLst>
            </p:cNvPr>
            <p:cNvCxnSpPr>
              <a:cxnSpLocks/>
              <a:stCxn id="187" idx="2"/>
              <a:endCxn id="134" idx="0"/>
            </p:cNvCxnSpPr>
            <p:nvPr/>
          </p:nvCxnSpPr>
          <p:spPr>
            <a:xfrm rot="16200000" flipH="1">
              <a:off x="7128670" y="1953238"/>
              <a:ext cx="1765322" cy="3919380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Прямоугольник: скругленные углы 150">
              <a:extLst>
                <a:ext uri="{FF2B5EF4-FFF2-40B4-BE49-F238E27FC236}">
                  <a16:creationId xmlns:a16="http://schemas.microsoft.com/office/drawing/2014/main" id="{B727B0DF-9240-A911-AD01-84E86B15E9B0}"/>
                </a:ext>
              </a:extLst>
            </p:cNvPr>
            <p:cNvSpPr/>
            <p:nvPr/>
          </p:nvSpPr>
          <p:spPr>
            <a:xfrm>
              <a:off x="8850610" y="5542800"/>
              <a:ext cx="2240821" cy="35275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Стороннее сырье</a:t>
              </a:r>
            </a:p>
          </p:txBody>
        </p:sp>
        <p:cxnSp>
          <p:nvCxnSpPr>
            <p:cNvPr id="152" name="Прямая со стрелкой 151">
              <a:extLst>
                <a:ext uri="{FF2B5EF4-FFF2-40B4-BE49-F238E27FC236}">
                  <a16:creationId xmlns:a16="http://schemas.microsoft.com/office/drawing/2014/main" id="{BF7761E4-8956-D0B9-565E-8A5FDDB3A6EA}"/>
                </a:ext>
              </a:extLst>
            </p:cNvPr>
            <p:cNvCxnSpPr/>
            <p:nvPr/>
          </p:nvCxnSpPr>
          <p:spPr>
            <a:xfrm flipV="1">
              <a:off x="3172054" y="4471719"/>
              <a:ext cx="176951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>
              <a:extLst>
                <a:ext uri="{FF2B5EF4-FFF2-40B4-BE49-F238E27FC236}">
                  <a16:creationId xmlns:a16="http://schemas.microsoft.com/office/drawing/2014/main" id="{F8A718E4-CE2C-38A0-225B-6AF5BB7C4313}"/>
                </a:ext>
              </a:extLst>
            </p:cNvPr>
            <p:cNvCxnSpPr>
              <a:cxnSpLocks/>
            </p:cNvCxnSpPr>
            <p:nvPr/>
          </p:nvCxnSpPr>
          <p:spPr>
            <a:xfrm>
              <a:off x="3165851" y="5006746"/>
              <a:ext cx="1736438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TextBox 1">
              <a:extLst>
                <a:ext uri="{FF2B5EF4-FFF2-40B4-BE49-F238E27FC236}">
                  <a16:creationId xmlns:a16="http://schemas.microsoft.com/office/drawing/2014/main" id="{F1A4F432-35EC-9182-12F2-568924579817}"/>
                </a:ext>
              </a:extLst>
            </p:cNvPr>
            <p:cNvSpPr txBox="1"/>
            <p:nvPr/>
          </p:nvSpPr>
          <p:spPr>
            <a:xfrm>
              <a:off x="3818568" y="1653011"/>
              <a:ext cx="839278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Руда</a:t>
              </a:r>
            </a:p>
          </p:txBody>
        </p:sp>
        <p:sp>
          <p:nvSpPr>
            <p:cNvPr id="155" name="TextBox 51">
              <a:extLst>
                <a:ext uri="{FF2B5EF4-FFF2-40B4-BE49-F238E27FC236}">
                  <a16:creationId xmlns:a16="http://schemas.microsoft.com/office/drawing/2014/main" id="{F1751736-586F-C7D1-CA95-2C26C00B5D3D}"/>
                </a:ext>
              </a:extLst>
            </p:cNvPr>
            <p:cNvSpPr txBox="1"/>
            <p:nvPr/>
          </p:nvSpPr>
          <p:spPr>
            <a:xfrm>
              <a:off x="3813459" y="2421859"/>
              <a:ext cx="839278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Руда</a:t>
              </a:r>
            </a:p>
          </p:txBody>
        </p:sp>
        <p:sp>
          <p:nvSpPr>
            <p:cNvPr id="156" name="TextBox 52">
              <a:extLst>
                <a:ext uri="{FF2B5EF4-FFF2-40B4-BE49-F238E27FC236}">
                  <a16:creationId xmlns:a16="http://schemas.microsoft.com/office/drawing/2014/main" id="{C970FD6D-9BB1-D376-DC08-A4658B70BEE7}"/>
                </a:ext>
              </a:extLst>
            </p:cNvPr>
            <p:cNvSpPr txBox="1"/>
            <p:nvPr/>
          </p:nvSpPr>
          <p:spPr>
            <a:xfrm>
              <a:off x="3821251" y="2706872"/>
              <a:ext cx="839278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Руда</a:t>
              </a:r>
            </a:p>
          </p:txBody>
        </p:sp>
        <p:sp>
          <p:nvSpPr>
            <p:cNvPr id="157" name="TextBox 53">
              <a:extLst>
                <a:ext uri="{FF2B5EF4-FFF2-40B4-BE49-F238E27FC236}">
                  <a16:creationId xmlns:a16="http://schemas.microsoft.com/office/drawing/2014/main" id="{C19B30B2-EFB2-3E0B-8B30-99E17FD5C305}"/>
                </a:ext>
              </a:extLst>
            </p:cNvPr>
            <p:cNvSpPr txBox="1"/>
            <p:nvPr/>
          </p:nvSpPr>
          <p:spPr>
            <a:xfrm>
              <a:off x="3821390" y="4337222"/>
              <a:ext cx="839278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Руда</a:t>
              </a:r>
            </a:p>
          </p:txBody>
        </p:sp>
        <p:sp>
          <p:nvSpPr>
            <p:cNvPr id="158" name="TextBox 54">
              <a:extLst>
                <a:ext uri="{FF2B5EF4-FFF2-40B4-BE49-F238E27FC236}">
                  <a16:creationId xmlns:a16="http://schemas.microsoft.com/office/drawing/2014/main" id="{34C87069-A2EA-6FE1-CB65-B72447BD759B}"/>
                </a:ext>
              </a:extLst>
            </p:cNvPr>
            <p:cNvSpPr txBox="1"/>
            <p:nvPr/>
          </p:nvSpPr>
          <p:spPr>
            <a:xfrm>
              <a:off x="3802308" y="4848072"/>
              <a:ext cx="839278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Руда</a:t>
              </a:r>
            </a:p>
          </p:txBody>
        </p:sp>
        <p:cxnSp>
          <p:nvCxnSpPr>
            <p:cNvPr id="159" name="Соединитель: уступ 158">
              <a:extLst>
                <a:ext uri="{FF2B5EF4-FFF2-40B4-BE49-F238E27FC236}">
                  <a16:creationId xmlns:a16="http://schemas.microsoft.com/office/drawing/2014/main" id="{A1D8999E-DA6F-2EF2-E720-886AADB2706A}"/>
                </a:ext>
              </a:extLst>
            </p:cNvPr>
            <p:cNvCxnSpPr>
              <a:cxnSpLocks/>
            </p:cNvCxnSpPr>
            <p:nvPr/>
          </p:nvCxnSpPr>
          <p:spPr>
            <a:xfrm>
              <a:off x="3165852" y="4029840"/>
              <a:ext cx="6417227" cy="790761"/>
            </a:xfrm>
            <a:prstGeom prst="bentConnector3">
              <a:avLst>
                <a:gd name="adj1" fmla="val 10005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Box 67">
              <a:extLst>
                <a:ext uri="{FF2B5EF4-FFF2-40B4-BE49-F238E27FC236}">
                  <a16:creationId xmlns:a16="http://schemas.microsoft.com/office/drawing/2014/main" id="{21E56D50-010C-6B37-F923-CED063622AE0}"/>
                </a:ext>
              </a:extLst>
            </p:cNvPr>
            <p:cNvSpPr txBox="1"/>
            <p:nvPr/>
          </p:nvSpPr>
          <p:spPr>
            <a:xfrm>
              <a:off x="3821390" y="3889246"/>
              <a:ext cx="839278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Руда</a:t>
              </a:r>
            </a:p>
          </p:txBody>
        </p:sp>
        <p:sp>
          <p:nvSpPr>
            <p:cNvPr id="161" name="TextBox 68">
              <a:extLst>
                <a:ext uri="{FF2B5EF4-FFF2-40B4-BE49-F238E27FC236}">
                  <a16:creationId xmlns:a16="http://schemas.microsoft.com/office/drawing/2014/main" id="{4440F6CB-B8F2-2D77-2EDD-C9CB48F8D720}"/>
                </a:ext>
              </a:extLst>
            </p:cNvPr>
            <p:cNvSpPr txBox="1"/>
            <p:nvPr/>
          </p:nvSpPr>
          <p:spPr>
            <a:xfrm>
              <a:off x="7606860" y="1641532"/>
              <a:ext cx="1350270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Концентрат</a:t>
              </a:r>
            </a:p>
          </p:txBody>
        </p:sp>
        <p:sp>
          <p:nvSpPr>
            <p:cNvPr id="162" name="TextBox 69">
              <a:extLst>
                <a:ext uri="{FF2B5EF4-FFF2-40B4-BE49-F238E27FC236}">
                  <a16:creationId xmlns:a16="http://schemas.microsoft.com/office/drawing/2014/main" id="{619249C9-4A9A-B972-4A6B-7F070EE3EC89}"/>
                </a:ext>
              </a:extLst>
            </p:cNvPr>
            <p:cNvSpPr txBox="1"/>
            <p:nvPr/>
          </p:nvSpPr>
          <p:spPr>
            <a:xfrm>
              <a:off x="7596658" y="2706872"/>
              <a:ext cx="1350270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Концентрат</a:t>
              </a:r>
            </a:p>
          </p:txBody>
        </p:sp>
        <p:sp>
          <p:nvSpPr>
            <p:cNvPr id="163" name="TextBox 71">
              <a:extLst>
                <a:ext uri="{FF2B5EF4-FFF2-40B4-BE49-F238E27FC236}">
                  <a16:creationId xmlns:a16="http://schemas.microsoft.com/office/drawing/2014/main" id="{D251DD99-5E8D-34F3-2F59-BCB43697378D}"/>
                </a:ext>
              </a:extLst>
            </p:cNvPr>
            <p:cNvSpPr txBox="1"/>
            <p:nvPr/>
          </p:nvSpPr>
          <p:spPr>
            <a:xfrm>
              <a:off x="7600528" y="3249066"/>
              <a:ext cx="1350270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Концентрат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B7BA66C8-AB7A-9ADA-8870-3B6508EF3898}"/>
                </a:ext>
              </a:extLst>
            </p:cNvPr>
            <p:cNvSpPr txBox="1"/>
            <p:nvPr/>
          </p:nvSpPr>
          <p:spPr>
            <a:xfrm>
              <a:off x="7590107" y="3767819"/>
              <a:ext cx="1350270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Концентрат</a:t>
              </a: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4E603344-A214-F4B4-EBF1-6FD094A878C2}"/>
                </a:ext>
              </a:extLst>
            </p:cNvPr>
            <p:cNvSpPr/>
            <p:nvPr/>
          </p:nvSpPr>
          <p:spPr>
            <a:xfrm>
              <a:off x="482394" y="5446139"/>
              <a:ext cx="6937977" cy="75226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cs typeface="Calibri" panose="020F0502020204030204" pitchFamily="34" charset="0"/>
              </a:endParaRPr>
            </a:p>
          </p:txBody>
        </p:sp>
        <p:sp>
          <p:nvSpPr>
            <p:cNvPr id="166" name="Прямоугольник: скругленные углы 165">
              <a:extLst>
                <a:ext uri="{FF2B5EF4-FFF2-40B4-BE49-F238E27FC236}">
                  <a16:creationId xmlns:a16="http://schemas.microsoft.com/office/drawing/2014/main" id="{ECCDCD79-A8B3-AC9C-16AF-51AB98C9C111}"/>
                </a:ext>
              </a:extLst>
            </p:cNvPr>
            <p:cNvSpPr/>
            <p:nvPr/>
          </p:nvSpPr>
          <p:spPr>
            <a:xfrm>
              <a:off x="945699" y="5513013"/>
              <a:ext cx="542251" cy="255702"/>
            </a:xfrm>
            <a:prstGeom prst="roundRect">
              <a:avLst/>
            </a:prstGeom>
            <a:solidFill>
              <a:srgbClr val="00ADA8"/>
            </a:solidFill>
            <a:ln w="190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36F07B18-B7BB-0EE0-8E9B-08ED57FC7584}"/>
                </a:ext>
              </a:extLst>
            </p:cNvPr>
            <p:cNvSpPr/>
            <p:nvPr/>
          </p:nvSpPr>
          <p:spPr>
            <a:xfrm>
              <a:off x="945699" y="5858010"/>
              <a:ext cx="542251" cy="255702"/>
            </a:xfrm>
            <a:prstGeom prst="roundRect">
              <a:avLst/>
            </a:prstGeom>
            <a:solidFill>
              <a:srgbClr val="3572A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>
                <a:solidFill>
                  <a:schemeClr val="dk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68" name="Прямоугольник: скругленные углы 167">
              <a:extLst>
                <a:ext uri="{FF2B5EF4-FFF2-40B4-BE49-F238E27FC236}">
                  <a16:creationId xmlns:a16="http://schemas.microsoft.com/office/drawing/2014/main" id="{2FEE25FD-036D-B051-8989-6D776952BD80}"/>
                </a:ext>
              </a:extLst>
            </p:cNvPr>
            <p:cNvSpPr/>
            <p:nvPr/>
          </p:nvSpPr>
          <p:spPr>
            <a:xfrm>
              <a:off x="4345440" y="5513013"/>
              <a:ext cx="542251" cy="255702"/>
            </a:xfrm>
            <a:prstGeom prst="roundRect">
              <a:avLst/>
            </a:prstGeom>
            <a:solidFill>
              <a:srgbClr val="BEA79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69" name="Прямоугольник: скругленные углы 168">
              <a:extLst>
                <a:ext uri="{FF2B5EF4-FFF2-40B4-BE49-F238E27FC236}">
                  <a16:creationId xmlns:a16="http://schemas.microsoft.com/office/drawing/2014/main" id="{832A6EAC-9C05-0A6F-6077-0966C0E960A3}"/>
                </a:ext>
              </a:extLst>
            </p:cNvPr>
            <p:cNvSpPr/>
            <p:nvPr/>
          </p:nvSpPr>
          <p:spPr>
            <a:xfrm>
              <a:off x="4345438" y="5873527"/>
              <a:ext cx="542251" cy="255702"/>
            </a:xfrm>
            <a:prstGeom prst="roundRect">
              <a:avLst/>
            </a:prstGeom>
            <a:solidFill>
              <a:srgbClr val="E6924A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>
                <a:solidFill>
                  <a:schemeClr val="dk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70" name="TextBox 86">
              <a:extLst>
                <a:ext uri="{FF2B5EF4-FFF2-40B4-BE49-F238E27FC236}">
                  <a16:creationId xmlns:a16="http://schemas.microsoft.com/office/drawing/2014/main" id="{4F4991D8-AE98-B40D-8B9E-3E5851CE16F9}"/>
                </a:ext>
              </a:extLst>
            </p:cNvPr>
            <p:cNvSpPr txBox="1"/>
            <p:nvPr/>
          </p:nvSpPr>
          <p:spPr>
            <a:xfrm>
              <a:off x="1487950" y="5545159"/>
              <a:ext cx="2199316" cy="190167"/>
            </a:xfrm>
            <a:prstGeom prst="rect">
              <a:avLst/>
            </a:prstGeom>
            <a:noFill/>
          </p:spPr>
          <p:txBody>
            <a:bodyPr wrap="square" lIns="10800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cs typeface="Calibri" panose="020F0502020204030204" pitchFamily="34" charset="0"/>
                </a:rPr>
                <a:t>Подземные горные работы</a:t>
              </a:r>
            </a:p>
          </p:txBody>
        </p:sp>
        <p:sp>
          <p:nvSpPr>
            <p:cNvPr id="171" name="TextBox 89">
              <a:extLst>
                <a:ext uri="{FF2B5EF4-FFF2-40B4-BE49-F238E27FC236}">
                  <a16:creationId xmlns:a16="http://schemas.microsoft.com/office/drawing/2014/main" id="{EDE2F298-5A58-00D5-AA7C-B8B9F0E0463C}"/>
                </a:ext>
              </a:extLst>
            </p:cNvPr>
            <p:cNvSpPr txBox="1"/>
            <p:nvPr/>
          </p:nvSpPr>
          <p:spPr>
            <a:xfrm>
              <a:off x="1490282" y="5892749"/>
              <a:ext cx="2653318" cy="19016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cs typeface="Calibri" panose="020F0502020204030204" pitchFamily="34" charset="0"/>
                </a:rPr>
                <a:t>Выход на проектную мощность</a:t>
              </a:r>
            </a:p>
          </p:txBody>
        </p:sp>
        <p:sp>
          <p:nvSpPr>
            <p:cNvPr id="172" name="TextBox 92">
              <a:extLst>
                <a:ext uri="{FF2B5EF4-FFF2-40B4-BE49-F238E27FC236}">
                  <a16:creationId xmlns:a16="http://schemas.microsoft.com/office/drawing/2014/main" id="{8FA2AB3F-9AD0-82A3-ACFC-4D52BD33B0D6}"/>
                </a:ext>
              </a:extLst>
            </p:cNvPr>
            <p:cNvSpPr txBox="1"/>
            <p:nvPr/>
          </p:nvSpPr>
          <p:spPr>
            <a:xfrm>
              <a:off x="4887689" y="5897339"/>
              <a:ext cx="2583973" cy="19016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cs typeface="Calibri" panose="020F0502020204030204" pitchFamily="34" charset="0"/>
                </a:rPr>
                <a:t>Переработка руды</a:t>
              </a:r>
            </a:p>
          </p:txBody>
        </p:sp>
        <p:sp>
          <p:nvSpPr>
            <p:cNvPr id="173" name="TextBox 93">
              <a:extLst>
                <a:ext uri="{FF2B5EF4-FFF2-40B4-BE49-F238E27FC236}">
                  <a16:creationId xmlns:a16="http://schemas.microsoft.com/office/drawing/2014/main" id="{6860D021-F135-8377-9255-DE83DDCE6214}"/>
                </a:ext>
              </a:extLst>
            </p:cNvPr>
            <p:cNvSpPr txBox="1"/>
            <p:nvPr/>
          </p:nvSpPr>
          <p:spPr>
            <a:xfrm>
              <a:off x="4887689" y="5547910"/>
              <a:ext cx="2199316" cy="19016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cs typeface="Calibri" panose="020F0502020204030204" pitchFamily="34" charset="0"/>
                </a:rPr>
                <a:t>Открытые горные работы</a:t>
              </a:r>
            </a:p>
          </p:txBody>
        </p:sp>
        <p:cxnSp>
          <p:nvCxnSpPr>
            <p:cNvPr id="174" name="Прямая со стрелкой 173">
              <a:extLst>
                <a:ext uri="{FF2B5EF4-FFF2-40B4-BE49-F238E27FC236}">
                  <a16:creationId xmlns:a16="http://schemas.microsoft.com/office/drawing/2014/main" id="{84DF9187-3355-5126-A465-D9F51B8BB932}"/>
                </a:ext>
              </a:extLst>
            </p:cNvPr>
            <p:cNvCxnSpPr>
              <a:stCxn id="131" idx="0"/>
              <a:endCxn id="130" idx="2"/>
            </p:cNvCxnSpPr>
            <p:nvPr/>
          </p:nvCxnSpPr>
          <p:spPr>
            <a:xfrm flipV="1">
              <a:off x="9981355" y="1965734"/>
              <a:ext cx="0" cy="184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Прямая со стрелкой 174">
              <a:extLst>
                <a:ext uri="{FF2B5EF4-FFF2-40B4-BE49-F238E27FC236}">
                  <a16:creationId xmlns:a16="http://schemas.microsoft.com/office/drawing/2014/main" id="{CE5BF2B5-0FD8-DFC0-0666-15A8A8BFA702}"/>
                </a:ext>
              </a:extLst>
            </p:cNvPr>
            <p:cNvCxnSpPr>
              <a:cxnSpLocks/>
              <a:stCxn id="132" idx="2"/>
              <a:endCxn id="133" idx="0"/>
            </p:cNvCxnSpPr>
            <p:nvPr/>
          </p:nvCxnSpPr>
          <p:spPr>
            <a:xfrm>
              <a:off x="9960686" y="3031995"/>
              <a:ext cx="6200" cy="1714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Прямая со стрелкой 175">
              <a:extLst>
                <a:ext uri="{FF2B5EF4-FFF2-40B4-BE49-F238E27FC236}">
                  <a16:creationId xmlns:a16="http://schemas.microsoft.com/office/drawing/2014/main" id="{397937C8-E73C-559E-B583-32BA3451544C}"/>
                </a:ext>
              </a:extLst>
            </p:cNvPr>
            <p:cNvCxnSpPr>
              <a:cxnSpLocks/>
            </p:cNvCxnSpPr>
            <p:nvPr/>
          </p:nvCxnSpPr>
          <p:spPr>
            <a:xfrm>
              <a:off x="9981355" y="2500055"/>
              <a:ext cx="0" cy="16626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14">
              <a:extLst>
                <a:ext uri="{FF2B5EF4-FFF2-40B4-BE49-F238E27FC236}">
                  <a16:creationId xmlns:a16="http://schemas.microsoft.com/office/drawing/2014/main" id="{F2D2DF4B-36C5-C2DD-C7F1-F2F154DD9510}"/>
                </a:ext>
              </a:extLst>
            </p:cNvPr>
            <p:cNvSpPr txBox="1"/>
            <p:nvPr/>
          </p:nvSpPr>
          <p:spPr>
            <a:xfrm>
              <a:off x="1292567" y="1108980"/>
              <a:ext cx="1505342" cy="28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Добыча руды</a:t>
              </a:r>
            </a:p>
          </p:txBody>
        </p:sp>
        <p:sp>
          <p:nvSpPr>
            <p:cNvPr id="178" name="TextBox 115">
              <a:extLst>
                <a:ext uri="{FF2B5EF4-FFF2-40B4-BE49-F238E27FC236}">
                  <a16:creationId xmlns:a16="http://schemas.microsoft.com/office/drawing/2014/main" id="{78C9CC60-0577-847D-3622-37C7DB7331DC}"/>
                </a:ext>
              </a:extLst>
            </p:cNvPr>
            <p:cNvSpPr txBox="1"/>
            <p:nvPr/>
          </p:nvSpPr>
          <p:spPr>
            <a:xfrm>
              <a:off x="5128323" y="1124743"/>
              <a:ext cx="2014940" cy="28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Переработка руды</a:t>
              </a:r>
            </a:p>
          </p:txBody>
        </p:sp>
        <p:sp>
          <p:nvSpPr>
            <p:cNvPr id="179" name="TextBox 116">
              <a:extLst>
                <a:ext uri="{FF2B5EF4-FFF2-40B4-BE49-F238E27FC236}">
                  <a16:creationId xmlns:a16="http://schemas.microsoft.com/office/drawing/2014/main" id="{0F1D01EC-38DB-0529-F7F0-EBD328E2B8C8}"/>
                </a:ext>
              </a:extLst>
            </p:cNvPr>
            <p:cNvSpPr txBox="1"/>
            <p:nvPr/>
          </p:nvSpPr>
          <p:spPr>
            <a:xfrm>
              <a:off x="9243608" y="1122474"/>
              <a:ext cx="1505342" cy="28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Металлургия</a:t>
              </a:r>
            </a:p>
          </p:txBody>
        </p:sp>
        <p:sp>
          <p:nvSpPr>
            <p:cNvPr id="180" name="TextBox 118">
              <a:extLst>
                <a:ext uri="{FF2B5EF4-FFF2-40B4-BE49-F238E27FC236}">
                  <a16:creationId xmlns:a16="http://schemas.microsoft.com/office/drawing/2014/main" id="{2932A0C9-C042-F640-6D1B-416E04575102}"/>
                </a:ext>
              </a:extLst>
            </p:cNvPr>
            <p:cNvSpPr txBox="1"/>
            <p:nvPr/>
          </p:nvSpPr>
          <p:spPr>
            <a:xfrm>
              <a:off x="7597480" y="2175834"/>
              <a:ext cx="1350270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Концентрат</a:t>
              </a:r>
            </a:p>
          </p:txBody>
        </p:sp>
        <p:cxnSp>
          <p:nvCxnSpPr>
            <p:cNvPr id="181" name="Соединительная линия уступом 7">
              <a:extLst>
                <a:ext uri="{FF2B5EF4-FFF2-40B4-BE49-F238E27FC236}">
                  <a16:creationId xmlns:a16="http://schemas.microsoft.com/office/drawing/2014/main" id="{B17FDB87-D119-CB3E-6709-1B699DA1E24B}"/>
                </a:ext>
              </a:extLst>
            </p:cNvPr>
            <p:cNvCxnSpPr>
              <a:cxnSpLocks/>
              <a:stCxn id="151" idx="3"/>
              <a:endCxn id="129" idx="3"/>
            </p:cNvCxnSpPr>
            <p:nvPr/>
          </p:nvCxnSpPr>
          <p:spPr>
            <a:xfrm flipV="1">
              <a:off x="11091431" y="2610203"/>
              <a:ext cx="130233" cy="3108976"/>
            </a:xfrm>
            <a:prstGeom prst="bentConnector3">
              <a:avLst>
                <a:gd name="adj1" fmla="val 27553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Соединительная линия уступом 9">
              <a:extLst>
                <a:ext uri="{FF2B5EF4-FFF2-40B4-BE49-F238E27FC236}">
                  <a16:creationId xmlns:a16="http://schemas.microsoft.com/office/drawing/2014/main" id="{6955FC5B-DEB3-23AE-326A-08B083D4D2D3}"/>
                </a:ext>
              </a:extLst>
            </p:cNvPr>
            <p:cNvCxnSpPr>
              <a:cxnSpLocks/>
              <a:stCxn id="134" idx="3"/>
              <a:endCxn id="129" idx="3"/>
            </p:cNvCxnSpPr>
            <p:nvPr/>
          </p:nvCxnSpPr>
          <p:spPr>
            <a:xfrm flipV="1">
              <a:off x="11091431" y="2610203"/>
              <a:ext cx="130233" cy="2443490"/>
            </a:xfrm>
            <a:prstGeom prst="bentConnector3">
              <a:avLst>
                <a:gd name="adj1" fmla="val 27553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82">
              <a:extLst>
                <a:ext uri="{FF2B5EF4-FFF2-40B4-BE49-F238E27FC236}">
                  <a16:creationId xmlns:a16="http://schemas.microsoft.com/office/drawing/2014/main" id="{99A7B08A-D4EA-EFE0-9DAA-AD9D027FB881}"/>
                </a:ext>
              </a:extLst>
            </p:cNvPr>
            <p:cNvSpPr txBox="1"/>
            <p:nvPr/>
          </p:nvSpPr>
          <p:spPr>
            <a:xfrm>
              <a:off x="10066988" y="3002380"/>
              <a:ext cx="1163272" cy="23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dirty="0">
                  <a:cs typeface="Calibri" panose="020F0502020204030204" pitchFamily="34" charset="0"/>
                </a:rPr>
                <a:t>промпродукты</a:t>
              </a:r>
            </a:p>
          </p:txBody>
        </p:sp>
        <p:sp>
          <p:nvSpPr>
            <p:cNvPr id="184" name="TextBox 85">
              <a:extLst>
                <a:ext uri="{FF2B5EF4-FFF2-40B4-BE49-F238E27FC236}">
                  <a16:creationId xmlns:a16="http://schemas.microsoft.com/office/drawing/2014/main" id="{9C40C68E-2CB1-ECBC-3D79-DB51366653C4}"/>
                </a:ext>
              </a:extLst>
            </p:cNvPr>
            <p:cNvSpPr txBox="1"/>
            <p:nvPr/>
          </p:nvSpPr>
          <p:spPr>
            <a:xfrm>
              <a:off x="10058393" y="2471255"/>
              <a:ext cx="1163271" cy="23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dirty="0">
                  <a:cs typeface="Calibri" panose="020F0502020204030204" pitchFamily="34" charset="0"/>
                </a:rPr>
                <a:t>промпродукты</a:t>
              </a:r>
            </a:p>
          </p:txBody>
        </p:sp>
        <p:sp>
          <p:nvSpPr>
            <p:cNvPr id="185" name="TextBox 87">
              <a:extLst>
                <a:ext uri="{FF2B5EF4-FFF2-40B4-BE49-F238E27FC236}">
                  <a16:creationId xmlns:a16="http://schemas.microsoft.com/office/drawing/2014/main" id="{438C6590-2DE9-8BE7-BD34-5ABEB00C4A98}"/>
                </a:ext>
              </a:extLst>
            </p:cNvPr>
            <p:cNvSpPr txBox="1"/>
            <p:nvPr/>
          </p:nvSpPr>
          <p:spPr>
            <a:xfrm>
              <a:off x="10058393" y="1951896"/>
              <a:ext cx="1163271" cy="23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dirty="0">
                  <a:cs typeface="Calibri" panose="020F0502020204030204" pitchFamily="34" charset="0"/>
                </a:rPr>
                <a:t>промпродукты</a:t>
              </a:r>
            </a:p>
          </p:txBody>
        </p:sp>
        <p:sp>
          <p:nvSpPr>
            <p:cNvPr id="186" name="TextBox 30">
              <a:extLst>
                <a:ext uri="{FF2B5EF4-FFF2-40B4-BE49-F238E27FC236}">
                  <a16:creationId xmlns:a16="http://schemas.microsoft.com/office/drawing/2014/main" id="{386A004E-E58A-9A8B-4919-28F9AE1D76A7}"/>
                </a:ext>
              </a:extLst>
            </p:cNvPr>
            <p:cNvSpPr txBox="1"/>
            <p:nvPr/>
          </p:nvSpPr>
          <p:spPr>
            <a:xfrm>
              <a:off x="9569709" y="1338328"/>
              <a:ext cx="823290" cy="28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УК МП</a:t>
              </a:r>
            </a:p>
          </p:txBody>
        </p:sp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B0666852-554C-34AD-0D1F-00DE5AAB834B}"/>
                </a:ext>
              </a:extLst>
            </p:cNvPr>
            <p:cNvSpPr/>
            <p:nvPr/>
          </p:nvSpPr>
          <p:spPr>
            <a:xfrm>
              <a:off x="4941565" y="2677510"/>
              <a:ext cx="2220152" cy="352757"/>
            </a:xfrm>
            <a:prstGeom prst="roundRect">
              <a:avLst/>
            </a:prstGeom>
            <a:solidFill>
              <a:srgbClr val="E6924A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Обогатительная фабрика </a:t>
              </a:r>
            </a:p>
            <a:p>
              <a:pPr algn="ctr"/>
              <a:r>
                <a:rPr lang="ru-RU" sz="1200" dirty="0">
                  <a:cs typeface="Calibri" panose="020F0502020204030204" pitchFamily="34" charset="0"/>
                </a:rPr>
                <a:t>г. Риддер</a:t>
              </a:r>
            </a:p>
          </p:txBody>
        </p:sp>
        <p:sp>
          <p:nvSpPr>
            <p:cNvPr id="188" name="TextBox 84">
              <a:extLst>
                <a:ext uri="{FF2B5EF4-FFF2-40B4-BE49-F238E27FC236}">
                  <a16:creationId xmlns:a16="http://schemas.microsoft.com/office/drawing/2014/main" id="{BC4B1B39-38C3-7D27-E212-A3CD512F2D99}"/>
                </a:ext>
              </a:extLst>
            </p:cNvPr>
            <p:cNvSpPr txBox="1"/>
            <p:nvPr/>
          </p:nvSpPr>
          <p:spPr>
            <a:xfrm>
              <a:off x="7151993" y="4347469"/>
              <a:ext cx="662986" cy="1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dirty="0">
                  <a:cs typeface="Calibri" panose="020F0502020204030204" pitchFamily="34" charset="0"/>
                </a:rPr>
                <a:t>Сплав Доре</a:t>
              </a:r>
            </a:p>
          </p:txBody>
        </p:sp>
      </p:grpSp>
      <p:cxnSp>
        <p:nvCxnSpPr>
          <p:cNvPr id="189" name="Straight Connector 6">
            <a:extLst>
              <a:ext uri="{FF2B5EF4-FFF2-40B4-BE49-F238E27FC236}">
                <a16:creationId xmlns:a16="http://schemas.microsoft.com/office/drawing/2014/main" id="{D5494012-2228-1200-9484-59FC1BE3E630}"/>
              </a:ext>
            </a:extLst>
          </p:cNvPr>
          <p:cNvCxnSpPr>
            <a:cxnSpLocks/>
          </p:cNvCxnSpPr>
          <p:nvPr/>
        </p:nvCxnSpPr>
        <p:spPr>
          <a:xfrm>
            <a:off x="4050462" y="2996837"/>
            <a:ext cx="0" cy="484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Arc 10">
            <a:extLst>
              <a:ext uri="{FF2B5EF4-FFF2-40B4-BE49-F238E27FC236}">
                <a16:creationId xmlns:a16="http://schemas.microsoft.com/office/drawing/2014/main" id="{60935CBE-E9F0-5EB1-F349-1E50BA85909A}"/>
              </a:ext>
            </a:extLst>
          </p:cNvPr>
          <p:cNvSpPr/>
          <p:nvPr/>
        </p:nvSpPr>
        <p:spPr>
          <a:xfrm>
            <a:off x="3993579" y="2892689"/>
            <a:ext cx="107918" cy="106280"/>
          </a:xfrm>
          <a:prstGeom prst="arc">
            <a:avLst>
              <a:gd name="adj1" fmla="val 16200000"/>
              <a:gd name="adj2" fmla="val 531566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1" name="Arc 11">
            <a:extLst>
              <a:ext uri="{FF2B5EF4-FFF2-40B4-BE49-F238E27FC236}">
                <a16:creationId xmlns:a16="http://schemas.microsoft.com/office/drawing/2014/main" id="{D3588742-DC7B-A9EA-30F5-E302F4E1D644}"/>
              </a:ext>
            </a:extLst>
          </p:cNvPr>
          <p:cNvSpPr/>
          <p:nvPr/>
        </p:nvSpPr>
        <p:spPr>
          <a:xfrm>
            <a:off x="3995943" y="2607957"/>
            <a:ext cx="107918" cy="106280"/>
          </a:xfrm>
          <a:prstGeom prst="arc">
            <a:avLst>
              <a:gd name="adj1" fmla="val 16200000"/>
              <a:gd name="adj2" fmla="val 531566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2" name="Straight Connector 16">
            <a:extLst>
              <a:ext uri="{FF2B5EF4-FFF2-40B4-BE49-F238E27FC236}">
                <a16:creationId xmlns:a16="http://schemas.microsoft.com/office/drawing/2014/main" id="{FB7BDDE9-66B4-B0FA-D70B-B96E64E6ADA1}"/>
              </a:ext>
            </a:extLst>
          </p:cNvPr>
          <p:cNvCxnSpPr>
            <a:cxnSpLocks/>
          </p:cNvCxnSpPr>
          <p:nvPr/>
        </p:nvCxnSpPr>
        <p:spPr>
          <a:xfrm>
            <a:off x="4050462" y="1890233"/>
            <a:ext cx="0" cy="715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8">
            <a:extLst>
              <a:ext uri="{FF2B5EF4-FFF2-40B4-BE49-F238E27FC236}">
                <a16:creationId xmlns:a16="http://schemas.microsoft.com/office/drawing/2014/main" id="{4311D233-C63A-4905-8CBE-C709917B4554}"/>
              </a:ext>
            </a:extLst>
          </p:cNvPr>
          <p:cNvCxnSpPr>
            <a:cxnSpLocks/>
          </p:cNvCxnSpPr>
          <p:nvPr/>
        </p:nvCxnSpPr>
        <p:spPr>
          <a:xfrm>
            <a:off x="4050462" y="2711556"/>
            <a:ext cx="0" cy="182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TextBox 1">
            <a:extLst>
              <a:ext uri="{FF2B5EF4-FFF2-40B4-BE49-F238E27FC236}">
                <a16:creationId xmlns:a16="http://schemas.microsoft.com/office/drawing/2014/main" id="{F07AFA5C-C296-000A-E023-10182D204904}"/>
              </a:ext>
            </a:extLst>
          </p:cNvPr>
          <p:cNvSpPr txBox="1"/>
          <p:nvPr/>
        </p:nvSpPr>
        <p:spPr>
          <a:xfrm>
            <a:off x="3697933" y="3325063"/>
            <a:ext cx="8727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cs typeface="Calibri" panose="020F0502020204030204" pitchFamily="34" charset="0"/>
              </a:rPr>
              <a:t>Руда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1E888-CD64-2AE8-7642-154F645A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9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Производственные площадки</a:t>
            </a:r>
          </a:p>
        </p:txBody>
      </p:sp>
      <p:pic>
        <p:nvPicPr>
          <p:cNvPr id="3" name="Рисунок 2" descr="Изображение выглядит как Синий воротничок, пещера, шле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223A8FB-AF66-0189-12E5-555325E7D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8579" r="566"/>
          <a:stretch/>
        </p:blipFill>
        <p:spPr>
          <a:xfrm>
            <a:off x="4409633" y="4450050"/>
            <a:ext cx="3367738" cy="168326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, на открытом воздухе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D103C4F-D854-BBED-DC73-E71E8726FB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8579" r="566"/>
          <a:stretch/>
        </p:blipFill>
        <p:spPr>
          <a:xfrm>
            <a:off x="8529700" y="4450050"/>
            <a:ext cx="3367737" cy="1683267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есо, земля, транспортное средств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B0E252EB-2726-310A-D25B-F8E93178C7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8071" r="-149" b="-1"/>
          <a:stretch/>
        </p:blipFill>
        <p:spPr>
          <a:xfrm>
            <a:off x="289560" y="4450053"/>
            <a:ext cx="3367740" cy="168326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07074CE-4D3E-FF54-3588-317C14E8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" y="2070989"/>
            <a:ext cx="3367741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>
            <a:lvl1pPr marL="12700" indent="-127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ru-RU" sz="1300" dirty="0">
                <a:latin typeface="+mn-lt"/>
                <a:cs typeface="Calibri" panose="020F0502020204030204" pitchFamily="34" charset="0"/>
              </a:rPr>
              <a:t>Добыча и переработка полиметаллических руд с получением цинковых, свинцовых, золотосодержащих и гравитационных концентратов</a:t>
            </a:r>
          </a:p>
          <a:p>
            <a:pPr marL="0" indent="0"/>
            <a:endParaRPr lang="en-US" sz="1300" dirty="0">
              <a:latin typeface="+mn-lt"/>
              <a:cs typeface="Calibri" panose="020F0502020204030204" pitchFamily="34" charset="0"/>
            </a:endParaRPr>
          </a:p>
          <a:p>
            <a:pPr marL="0" indent="0"/>
            <a:r>
              <a:rPr lang="ru-RU" sz="1300" dirty="0">
                <a:latin typeface="+mn-lt"/>
                <a:cs typeface="Calibri" panose="020F0502020204030204" pitchFamily="34" charset="0"/>
              </a:rPr>
              <a:t>Производственные объекты:</a:t>
            </a:r>
          </a:p>
          <a:p>
            <a:pPr marL="0" indent="0"/>
            <a:endParaRPr lang="en-US" sz="1300" dirty="0">
              <a:latin typeface="+mn-lt"/>
              <a:cs typeface="Calibri" panose="020F050202020403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300" dirty="0">
                <a:latin typeface="+mn-lt"/>
                <a:cs typeface="Calibri" panose="020F0502020204030204" pitchFamily="34" charset="0"/>
              </a:rPr>
              <a:t>Малеевский рудник + ОФ ГОК «Алтай» - 2,4 млн. т/год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F0481D-30C2-CFE8-2857-773A3DDA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1" y="1446418"/>
            <a:ext cx="3367739" cy="532110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ВК ГОК, промышленная площадка г. Алтай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2C25740-592D-1F19-B3DD-B463D5EFB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633" y="1446418"/>
            <a:ext cx="3367739" cy="532110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 ВК ГОК, промышленная площадка г. Риддер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2A88E60-FB24-F30E-28CA-1434411E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633" y="2070989"/>
            <a:ext cx="3372734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/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Добыча и переработка полиметаллических руд с получением цинковых, медных, свинцовых и флотационных концентратов</a:t>
            </a:r>
          </a:p>
          <a:p>
            <a:pPr>
              <a:spcBef>
                <a:spcPct val="0"/>
              </a:spcBef>
              <a:tabLst>
                <a:tab pos="180975" algn="l"/>
              </a:tabLst>
            </a:pPr>
            <a:endParaRPr lang="en-US" sz="13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Производственные объекты:</a:t>
            </a:r>
          </a:p>
          <a:p>
            <a:pPr>
              <a:spcBef>
                <a:spcPct val="0"/>
              </a:spcBef>
              <a:tabLst>
                <a:tab pos="180975" algn="l"/>
              </a:tabLst>
            </a:pPr>
            <a:endParaRPr lang="en-US" sz="1300" dirty="0">
              <a:cs typeface="Calibri" panose="020F0502020204030204" pitchFamily="34" charset="0"/>
            </a:endParaRPr>
          </a:p>
          <a:p>
            <a:pPr marL="180975" indent="-180975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Риддер-Сокольный рудник - 1,7 млн. т/год</a:t>
            </a:r>
          </a:p>
          <a:p>
            <a:pPr marL="180975" indent="-180975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Тишинский рудник - 400 тыс. т/год</a:t>
            </a:r>
          </a:p>
          <a:p>
            <a:pPr marL="180975" indent="-180975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Долинный рудник - 1 млн. т/год </a:t>
            </a:r>
          </a:p>
          <a:p>
            <a:pPr marL="180975" indent="-180975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ОФ РГОК - 2,7 млн. т/год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8463ABA-B2CA-4368-4E66-66DDD215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701" y="1446418"/>
            <a:ext cx="3367739" cy="530375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Altyntau Ko</a:t>
            </a:r>
            <a:r>
              <a:rPr lang="en-US" b="1" dirty="0">
                <a:solidFill>
                  <a:srgbClr val="FFFFFF"/>
                </a:solidFill>
                <a:cs typeface="Calibri" panose="020F0502020204030204" pitchFamily="34" charset="0"/>
              </a:rPr>
              <a:t>kshetau</a:t>
            </a:r>
            <a:endParaRPr lang="ru-RU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56419A3-12AD-19FA-21F5-F1F6B72D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702" y="2070989"/>
            <a:ext cx="3372737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/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Добыча и переработка золотосодержащей руды Васильковского месторождения.</a:t>
            </a:r>
          </a:p>
          <a:p>
            <a:pPr>
              <a:spcBef>
                <a:spcPct val="0"/>
              </a:spcBef>
            </a:pPr>
            <a:endParaRPr lang="en-US" sz="13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Производственные объекты:</a:t>
            </a:r>
          </a:p>
          <a:p>
            <a:pPr>
              <a:spcBef>
                <a:spcPct val="0"/>
              </a:spcBef>
            </a:pPr>
            <a:endParaRPr lang="en-US" sz="1300" dirty="0">
              <a:cs typeface="Calibri" panose="020F0502020204030204" pitchFamily="34" charset="0"/>
            </a:endParaRPr>
          </a:p>
          <a:p>
            <a:pPr marL="180975" indent="-1809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cs typeface="Calibri" panose="020F0502020204030204" pitchFamily="34" charset="0"/>
              </a:rPr>
              <a:t> Васильковский карьер - 8 млн. т/год </a:t>
            </a:r>
            <a:endParaRPr lang="en-US" sz="1300" dirty="0">
              <a:cs typeface="Calibri" panose="020F0502020204030204" pitchFamily="34" charset="0"/>
            </a:endParaRPr>
          </a:p>
          <a:p>
            <a:pPr marL="180975" indent="-1809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cs typeface="Calibri" panose="020F0502020204030204" pitchFamily="34" charset="0"/>
              </a:rPr>
              <a:t> Золотоизвлекательная фабрика - 8 млн. т/год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E460A51A-3E6D-CB3B-1285-4B1C4217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07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одежда, человек, пожарный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C49926-7033-073F-5960-5A1F541D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2" r="1548"/>
          <a:stretch/>
        </p:blipFill>
        <p:spPr>
          <a:xfrm>
            <a:off x="8529700" y="4450051"/>
            <a:ext cx="3367737" cy="1686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небо, на открытом воздухе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4D2464E-714D-70AF-DE09-FAAFBBFED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2" r="1617"/>
          <a:stretch/>
        </p:blipFill>
        <p:spPr>
          <a:xfrm>
            <a:off x="4409632" y="4450050"/>
            <a:ext cx="3367737" cy="1686194"/>
          </a:xfrm>
          <a:prstGeom prst="rect">
            <a:avLst/>
          </a:prstGeom>
        </p:spPr>
      </p:pic>
      <p:pic>
        <p:nvPicPr>
          <p:cNvPr id="17" name="Picture 5" descr="Дробилка Шаймерден">
            <a:extLst>
              <a:ext uri="{FF2B5EF4-FFF2-40B4-BE49-F238E27FC236}">
                <a16:creationId xmlns:a16="http://schemas.microsoft.com/office/drawing/2014/main" id="{088C2878-96E1-2538-B72D-DE21F1C52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2" r="1053"/>
          <a:stretch/>
        </p:blipFill>
        <p:spPr>
          <a:xfrm>
            <a:off x="289559" y="4450050"/>
            <a:ext cx="3367737" cy="16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Производственные площадки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07074CE-4D3E-FF54-3588-317C14E8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" y="2070989"/>
            <a:ext cx="3367741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>
            <a:lvl1pPr marL="12700" indent="-127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ru-RU" sz="1300" dirty="0">
                <a:latin typeface="+mn-lt"/>
                <a:cs typeface="Calibri" panose="020F0502020204030204" pitchFamily="34" charset="0"/>
              </a:rPr>
              <a:t>Открытая добыча запасов окисленной руды завершена. </a:t>
            </a:r>
          </a:p>
          <a:p>
            <a:pPr marL="0" indent="0"/>
            <a:r>
              <a:rPr lang="ru-RU" sz="1300" dirty="0">
                <a:latin typeface="+mn-lt"/>
                <a:cs typeface="Calibri" panose="020F0502020204030204" pitchFamily="34" charset="0"/>
              </a:rPr>
              <a:t>В настоящее время ведется дробление складированной руды.</a:t>
            </a:r>
          </a:p>
          <a:p>
            <a:pPr marL="0" indent="0"/>
            <a:r>
              <a:rPr lang="ru-RU" sz="1300" dirty="0">
                <a:latin typeface="+mn-lt"/>
                <a:cs typeface="Calibri" panose="020F0502020204030204" pitchFamily="34" charset="0"/>
              </a:rPr>
              <a:t> </a:t>
            </a:r>
          </a:p>
          <a:p>
            <a:pPr marL="0" indent="0"/>
            <a:r>
              <a:rPr lang="ru-RU" sz="1300" dirty="0">
                <a:latin typeface="+mn-lt"/>
                <a:cs typeface="Calibri" panose="020F0502020204030204" pitchFamily="34" charset="0"/>
              </a:rPr>
              <a:t>Производительность переработки дробленой руды – 165 тыс. т/год; </a:t>
            </a:r>
          </a:p>
          <a:p>
            <a:pPr marL="0" indent="0"/>
            <a:r>
              <a:rPr lang="ru-RU" sz="1300" dirty="0">
                <a:latin typeface="+mn-lt"/>
                <a:cs typeface="Calibri" panose="020F0502020204030204" pitchFamily="34" charset="0"/>
              </a:rPr>
              <a:t>Производство цинка металлического - 34 139 т/год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F0481D-30C2-CFE8-2857-773A3DDA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1" y="1446418"/>
            <a:ext cx="3367739" cy="532110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АО «</a:t>
            </a:r>
            <a:r>
              <a:rPr lang="ru-RU" b="1" dirty="0" err="1">
                <a:solidFill>
                  <a:srgbClr val="FFFFFF"/>
                </a:solidFill>
                <a:cs typeface="Calibri" panose="020F0502020204030204" pitchFamily="34" charset="0"/>
              </a:rPr>
              <a:t>Шаймерден</a:t>
            </a: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2C25740-592D-1F19-B3DD-B463D5EFB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633" y="1446418"/>
            <a:ext cx="3367739" cy="532110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ЖГОК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2A88E60-FB24-F30E-28CA-1434411E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633" y="2070989"/>
            <a:ext cx="3372734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/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Добыча и переработка цинково-свинцово-серебряных руд в Карагандинской области.</a:t>
            </a:r>
          </a:p>
          <a:p>
            <a:pPr>
              <a:spcBef>
                <a:spcPct val="0"/>
              </a:spcBef>
              <a:tabLst>
                <a:tab pos="180975" algn="l"/>
              </a:tabLst>
            </a:pPr>
            <a:endParaRPr lang="ru-RU" sz="13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Проект «Полиметаллы </a:t>
            </a:r>
            <a:r>
              <a:rPr lang="ru-RU" sz="1300" dirty="0" err="1">
                <a:cs typeface="Calibri" panose="020F0502020204030204" pitchFamily="34" charset="0"/>
              </a:rPr>
              <a:t>Жайрема</a:t>
            </a:r>
            <a:r>
              <a:rPr lang="ru-RU" sz="1300" dirty="0">
                <a:cs typeface="Calibri" panose="020F0502020204030204" pitchFamily="34" charset="0"/>
              </a:rPr>
              <a:t>» сдан в эксплуатацию в 2021 г:</a:t>
            </a:r>
          </a:p>
          <a:p>
            <a:pPr>
              <a:spcBef>
                <a:spcPct val="0"/>
              </a:spcBef>
              <a:tabLst>
                <a:tab pos="180975" algn="l"/>
              </a:tabLst>
            </a:pPr>
            <a:endParaRPr lang="ru-RU" sz="1300" dirty="0"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Западный и </a:t>
            </a:r>
            <a:r>
              <a:rPr lang="ru-RU" sz="1300" dirty="0" err="1">
                <a:cs typeface="Calibri" panose="020F0502020204030204" pitchFamily="34" charset="0"/>
              </a:rPr>
              <a:t>Дальнезападный</a:t>
            </a:r>
            <a:r>
              <a:rPr lang="ru-RU" sz="1300" dirty="0">
                <a:cs typeface="Calibri" panose="020F0502020204030204" pitchFamily="34" charset="0"/>
              </a:rPr>
              <a:t> карьеры - 5 млн. т/год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Полиметаллическая обогатительная фабрика - 5 млн. т/год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300" dirty="0"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300" dirty="0"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300" dirty="0">
              <a:cs typeface="Calibri" panose="020F050202020403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8463ABA-B2CA-4368-4E66-66DDD215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701" y="1446418"/>
            <a:ext cx="3367739" cy="530375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Долинное месторождение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56419A3-12AD-19FA-21F5-F1F6B72D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702" y="2070989"/>
            <a:ext cx="3372737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/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В 2017 году начата отработка рудника.</a:t>
            </a:r>
          </a:p>
          <a:p>
            <a:pPr>
              <a:spcBef>
                <a:spcPct val="0"/>
              </a:spcBef>
            </a:pPr>
            <a:endParaRPr lang="ru-RU" sz="13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300" dirty="0">
                <a:cs typeface="Calibri" panose="020F0502020204030204" pitchFamily="34" charset="0"/>
              </a:rPr>
              <a:t>Ожидаемый срок эксплуатации рудника до 2026 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279FD7-83B1-11DF-EADA-683D0645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7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онтейнер, одежда, короб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C051AAB-C0E9-1A62-295F-DC3FC4F5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58" b="17958"/>
          <a:stretch/>
        </p:blipFill>
        <p:spPr>
          <a:xfrm>
            <a:off x="7966924" y="4450047"/>
            <a:ext cx="3942550" cy="16862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дежда, шле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5FA93F79-6AE3-4278-D62B-78B82BBE1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762"/>
          <a:stretch/>
        </p:blipFill>
        <p:spPr>
          <a:xfrm>
            <a:off x="4044070" y="4450047"/>
            <a:ext cx="3660400" cy="168619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мин, жара, пожар, печь&#10;&#10;Автоматически созданное описание">
            <a:extLst>
              <a:ext uri="{FF2B5EF4-FFF2-40B4-BE49-F238E27FC236}">
                <a16:creationId xmlns:a16="http://schemas.microsoft.com/office/drawing/2014/main" id="{8BBF064F-3F06-1C42-A196-237F2A5D3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312"/>
          <a:stretch/>
        </p:blipFill>
        <p:spPr>
          <a:xfrm>
            <a:off x="289559" y="4450047"/>
            <a:ext cx="3660400" cy="16861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42B-6159-68F1-32E9-FC59C10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Производственные площадки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23CA39-05DD-AAB2-EC85-2A9F01FD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" y="2070989"/>
            <a:ext cx="7414910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>
            <a:lvl1pPr marL="12700" indent="-127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ts val="1100"/>
              </a:spcBef>
            </a:pPr>
            <a:r>
              <a:rPr lang="ru-RU" sz="1300" dirty="0">
                <a:latin typeface="+mn-lt"/>
                <a:cs typeface="Calibri" panose="020F0502020204030204" pitchFamily="34" charset="0"/>
              </a:rPr>
              <a:t>УК МП является интегрированным производством, состоящим из нескольких производственных объектов (заводов). Металлургическая переработка собственных и сторонних концентратов.</a:t>
            </a:r>
          </a:p>
          <a:p>
            <a:pPr marL="0" indent="0">
              <a:spcBef>
                <a:spcPts val="1100"/>
              </a:spcBef>
            </a:pPr>
            <a:r>
              <a:rPr lang="ru-RU" sz="1300" b="1" dirty="0">
                <a:latin typeface="+mn-lt"/>
                <a:cs typeface="Calibri" panose="020F0502020204030204" pitchFamily="34" charset="0"/>
              </a:rPr>
              <a:t>Цинковый завод. </a:t>
            </a:r>
            <a:r>
              <a:rPr lang="ru-RU" sz="1300" dirty="0">
                <a:latin typeface="+mn-lt"/>
                <a:cs typeface="Calibri" panose="020F0502020204030204" pitchFamily="34" charset="0"/>
              </a:rPr>
              <a:t>Товарный цинк металлический - 193 тыс. т/год</a:t>
            </a:r>
          </a:p>
          <a:p>
            <a:pPr marL="0" indent="0">
              <a:spcBef>
                <a:spcPts val="1100"/>
              </a:spcBef>
            </a:pPr>
            <a:r>
              <a:rPr lang="ru-RU" sz="1300" b="1" dirty="0">
                <a:latin typeface="+mn-lt"/>
                <a:cs typeface="Calibri" panose="020F0502020204030204" pitchFamily="34" charset="0"/>
              </a:rPr>
              <a:t>Свинцовый завод</a:t>
            </a:r>
            <a:r>
              <a:rPr lang="ru-RU" sz="1300" dirty="0">
                <a:latin typeface="+mn-lt"/>
                <a:cs typeface="Calibri" panose="020F0502020204030204" pitchFamily="34" charset="0"/>
              </a:rPr>
              <a:t>. Товарный свинец металлический - 180 тыс. т/год</a:t>
            </a:r>
          </a:p>
          <a:p>
            <a:pPr marL="0" indent="0">
              <a:spcBef>
                <a:spcPts val="1100"/>
              </a:spcBef>
            </a:pPr>
            <a:r>
              <a:rPr lang="ru-RU" sz="1300" b="1" dirty="0">
                <a:latin typeface="+mn-lt"/>
                <a:cs typeface="Calibri" panose="020F0502020204030204" pitchFamily="34" charset="0"/>
              </a:rPr>
              <a:t>Медный завод. </a:t>
            </a:r>
            <a:r>
              <a:rPr lang="ru-RU" sz="1300" dirty="0">
                <a:latin typeface="+mn-lt"/>
                <a:cs typeface="Calibri" panose="020F0502020204030204" pitchFamily="34" charset="0"/>
              </a:rPr>
              <a:t>Товарная медь металлическая - 70 тыс. т/год.</a:t>
            </a:r>
          </a:p>
          <a:p>
            <a:pPr marL="0" indent="0">
              <a:spcBef>
                <a:spcPts val="1100"/>
              </a:spcBef>
            </a:pPr>
            <a:r>
              <a:rPr lang="ru-RU" sz="1300" b="1" dirty="0">
                <a:latin typeface="+mn-lt"/>
                <a:cs typeface="Calibri" panose="020F0502020204030204" pitchFamily="34" charset="0"/>
              </a:rPr>
              <a:t>Объем производства ЗПДМ:</a:t>
            </a:r>
            <a:br>
              <a:rPr lang="ru-RU" sz="1300" dirty="0">
                <a:latin typeface="+mn-lt"/>
                <a:cs typeface="Calibri" panose="020F0502020204030204" pitchFamily="34" charset="0"/>
              </a:rPr>
            </a:br>
            <a:r>
              <a:rPr lang="ru-RU" sz="1300" dirty="0">
                <a:latin typeface="+mn-lt"/>
                <a:cs typeface="Calibri" panose="020F0502020204030204" pitchFamily="34" charset="0"/>
              </a:rPr>
              <a:t>Золото аффинированное - до 1 671 000 </a:t>
            </a:r>
            <a:r>
              <a:rPr lang="ru-RU" sz="1300" dirty="0" err="1">
                <a:latin typeface="+mn-lt"/>
                <a:cs typeface="Calibri" panose="020F0502020204030204" pitchFamily="34" charset="0"/>
              </a:rPr>
              <a:t>тр.унц</a:t>
            </a:r>
            <a:r>
              <a:rPr lang="ru-RU" sz="1300" dirty="0">
                <a:latin typeface="+mn-lt"/>
                <a:cs typeface="Calibri" panose="020F0502020204030204" pitchFamily="34" charset="0"/>
              </a:rPr>
              <a:t>.</a:t>
            </a:r>
            <a:br>
              <a:rPr lang="ru-RU" sz="1300" dirty="0">
                <a:latin typeface="+mn-lt"/>
                <a:cs typeface="Calibri" panose="020F0502020204030204" pitchFamily="34" charset="0"/>
              </a:rPr>
            </a:br>
            <a:r>
              <a:rPr lang="ru-RU" sz="1300" dirty="0">
                <a:latin typeface="+mn-lt"/>
                <a:cs typeface="Calibri" panose="020F0502020204030204" pitchFamily="34" charset="0"/>
              </a:rPr>
              <a:t>Серебро аффинированное - до 38 580 000 </a:t>
            </a:r>
            <a:r>
              <a:rPr lang="ru-RU" sz="1300" dirty="0" err="1">
                <a:latin typeface="+mn-lt"/>
                <a:cs typeface="Calibri" panose="020F0502020204030204" pitchFamily="34" charset="0"/>
              </a:rPr>
              <a:t>тр.унц</a:t>
            </a:r>
            <a:r>
              <a:rPr lang="ru-RU" sz="1300" dirty="0">
                <a:latin typeface="+mn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8E77118-D1EB-57C4-E3A0-2A34E4F5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1" y="1446418"/>
            <a:ext cx="7414909" cy="532110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 err="1">
                <a:solidFill>
                  <a:srgbClr val="FFFFFF"/>
                </a:solidFill>
                <a:cs typeface="Calibri" panose="020F0502020204030204" pitchFamily="34" charset="0"/>
              </a:rPr>
              <a:t>Усть-Каменогорская</a:t>
            </a: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 металлургическая площадка (УК МП)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0C95EB1-E783-BF4E-DE81-BAF5B34E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924" y="1446418"/>
            <a:ext cx="3942553" cy="532110"/>
          </a:xfrm>
          <a:prstGeom prst="rect">
            <a:avLst/>
          </a:prstGeom>
          <a:solidFill>
            <a:srgbClr val="3572A1"/>
          </a:solidFill>
          <a:ln w="38100" algn="ctr">
            <a:noFill/>
            <a:miter lim="800000"/>
            <a:headEnd type="none" w="sm" len="sm"/>
            <a:tailEnd/>
          </a:ln>
          <a:effec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r>
              <a:rPr lang="ru-RU" b="1" dirty="0" err="1">
                <a:solidFill>
                  <a:srgbClr val="FFFFFF"/>
                </a:solidFill>
                <a:cs typeface="Calibri" panose="020F0502020204030204" pitchFamily="34" charset="0"/>
              </a:rPr>
              <a:t>Риддерская</a:t>
            </a: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FFFFFF"/>
                </a:solidFill>
                <a:cs typeface="Calibri" panose="020F0502020204030204" pitchFamily="34" charset="0"/>
              </a:rPr>
              <a:t>металлургическая площадка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5CB441-DB91-4D83-5DEA-19974548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924" y="2070989"/>
            <a:ext cx="3947548" cy="2290360"/>
          </a:xfrm>
          <a:prstGeom prst="rect">
            <a:avLst/>
          </a:prstGeom>
          <a:solidFill>
            <a:srgbClr val="EDE9E6"/>
          </a:solidFill>
          <a:ln w="38100">
            <a:noFill/>
          </a:ln>
          <a:effectLst/>
        </p:spPr>
        <p:txBody>
          <a:bodyPr tIns="91440" bIns="91440" anchor="t" anchorCtr="0"/>
          <a:lstStyle/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Производство цинка</a:t>
            </a:r>
          </a:p>
          <a:p>
            <a:pPr>
              <a:spcBef>
                <a:spcPct val="0"/>
              </a:spcBef>
              <a:tabLst>
                <a:tab pos="180975" algn="l"/>
              </a:tabLst>
            </a:pPr>
            <a:endParaRPr lang="ru-RU" sz="13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Металлургическая переработка собственных и сторонних концентратов.</a:t>
            </a:r>
          </a:p>
          <a:p>
            <a:pPr>
              <a:spcBef>
                <a:spcPct val="0"/>
              </a:spcBef>
              <a:tabLst>
                <a:tab pos="180975" algn="l"/>
              </a:tabLst>
            </a:pPr>
            <a:endParaRPr lang="ru-RU" sz="13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tabLst>
                <a:tab pos="180975" algn="l"/>
              </a:tabLst>
            </a:pPr>
            <a:r>
              <a:rPr lang="ru-RU" sz="1300" dirty="0">
                <a:cs typeface="Calibri" panose="020F0502020204030204" pitchFamily="34" charset="0"/>
              </a:rPr>
              <a:t>Товарный цинк металлический - 112 тыс. т/год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5FD465-657A-10DC-3995-FEECAF85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"Казцинк"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901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Широкоэкранный</PresentationFormat>
  <Paragraphs>227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 Light</vt:lpstr>
      <vt:lpstr>Montserrat SemiBold</vt:lpstr>
      <vt:lpstr>Тема Office</vt:lpstr>
      <vt:lpstr>«Казцинк» сегодня</vt:lpstr>
      <vt:lpstr>Крупный интегрированный производитель металла</vt:lpstr>
      <vt:lpstr>История ТОО «Казцинк»</vt:lpstr>
      <vt:lpstr>Производственные площадки ТОО «Казцинк»</vt:lpstr>
      <vt:lpstr>Продукция Казцинка</vt:lpstr>
      <vt:lpstr>Комплексное производство</vt:lpstr>
      <vt:lpstr>Производственные площадки</vt:lpstr>
      <vt:lpstr>Производственные площадки</vt:lpstr>
      <vt:lpstr>Производственные площадки</vt:lpstr>
      <vt:lpstr>Вспомогательное производство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Vaynberger, Nikolay (Ust-Kamenogorsk - KZ)</dc:creator>
  <cp:lastModifiedBy>Verba, Andrey (Ust-Kamenogorsk - KZ)</cp:lastModifiedBy>
  <cp:revision>15</cp:revision>
  <dcterms:created xsi:type="dcterms:W3CDTF">2023-05-10T08:05:26Z</dcterms:created>
  <dcterms:modified xsi:type="dcterms:W3CDTF">2025-10-29T03:34:33Z</dcterms:modified>
</cp:coreProperties>
</file>